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8" r:id="rId2"/>
  </p:sldMasterIdLst>
  <p:notesMasterIdLst>
    <p:notesMasterId r:id="rId39"/>
  </p:notesMasterIdLst>
  <p:sldIdLst>
    <p:sldId id="256" r:id="rId3"/>
    <p:sldId id="315" r:id="rId4"/>
    <p:sldId id="290" r:id="rId5"/>
    <p:sldId id="335" r:id="rId6"/>
    <p:sldId id="261" r:id="rId7"/>
    <p:sldId id="330" r:id="rId8"/>
    <p:sldId id="260" r:id="rId9"/>
    <p:sldId id="258" r:id="rId10"/>
    <p:sldId id="312" r:id="rId11"/>
    <p:sldId id="293" r:id="rId12"/>
    <p:sldId id="289" r:id="rId13"/>
    <p:sldId id="297" r:id="rId14"/>
    <p:sldId id="332" r:id="rId15"/>
    <p:sldId id="317" r:id="rId16"/>
    <p:sldId id="318" r:id="rId17"/>
    <p:sldId id="268" r:id="rId18"/>
    <p:sldId id="298" r:id="rId19"/>
    <p:sldId id="321" r:id="rId20"/>
    <p:sldId id="323" r:id="rId21"/>
    <p:sldId id="320" r:id="rId22"/>
    <p:sldId id="322" r:id="rId23"/>
    <p:sldId id="319" r:id="rId24"/>
    <p:sldId id="327" r:id="rId25"/>
    <p:sldId id="328" r:id="rId26"/>
    <p:sldId id="334" r:id="rId27"/>
    <p:sldId id="333" r:id="rId28"/>
    <p:sldId id="336" r:id="rId29"/>
    <p:sldId id="314" r:id="rId30"/>
    <p:sldId id="337" r:id="rId31"/>
    <p:sldId id="338" r:id="rId32"/>
    <p:sldId id="340" r:id="rId33"/>
    <p:sldId id="341" r:id="rId34"/>
    <p:sldId id="342" r:id="rId35"/>
    <p:sldId id="343" r:id="rId36"/>
    <p:sldId id="307" r:id="rId37"/>
    <p:sldId id="269" r:id="rId38"/>
  </p:sldIdLst>
  <p:sldSz cx="9144000" cy="5143500" type="screen16x9"/>
  <p:notesSz cx="6858000" cy="9144000"/>
  <p:embeddedFontLst>
    <p:embeddedFont>
      <p:font typeface="Nunito" pitchFamily="2" charset="0"/>
      <p:regular r:id="rId40"/>
      <p:bold r:id="rId41"/>
      <p:italic r:id="rId42"/>
      <p:boldItalic r:id="rId43"/>
    </p:embeddedFont>
    <p:embeddedFont>
      <p:font typeface="Oswald" panose="00000500000000000000" pitchFamily="2" charset="0"/>
      <p:regular r:id="rId44"/>
      <p:bold r:id="rId45"/>
    </p:embeddedFont>
    <p:embeddedFont>
      <p:font typeface="Prompt" panose="00000500000000000000" pitchFamily="2" charset="-34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Condensed Light" panose="02000000000000000000" pitchFamily="2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18A34E4-EB16-4832-A6AA-DC4E09A1EEDE}">
          <p14:sldIdLst>
            <p14:sldId id="256"/>
            <p14:sldId id="315"/>
            <p14:sldId id="290"/>
            <p14:sldId id="335"/>
            <p14:sldId id="261"/>
            <p14:sldId id="330"/>
            <p14:sldId id="260"/>
            <p14:sldId id="258"/>
            <p14:sldId id="312"/>
            <p14:sldId id="293"/>
            <p14:sldId id="289"/>
            <p14:sldId id="297"/>
            <p14:sldId id="332"/>
            <p14:sldId id="317"/>
            <p14:sldId id="318"/>
            <p14:sldId id="268"/>
            <p14:sldId id="298"/>
            <p14:sldId id="321"/>
            <p14:sldId id="323"/>
            <p14:sldId id="320"/>
            <p14:sldId id="322"/>
            <p14:sldId id="319"/>
            <p14:sldId id="327"/>
            <p14:sldId id="328"/>
            <p14:sldId id="334"/>
            <p14:sldId id="333"/>
            <p14:sldId id="336"/>
            <p14:sldId id="314"/>
            <p14:sldId id="337"/>
            <p14:sldId id="338"/>
            <p14:sldId id="340"/>
            <p14:sldId id="341"/>
            <p14:sldId id="342"/>
            <p14:sldId id="343"/>
            <p14:sldId id="307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73A9C4-367C-43A0-9924-901C66253074}">
  <a:tblStyle styleId="{E373A9C4-367C-43A0-9924-901C66253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2167" autoAdjust="0"/>
  </p:normalViewPr>
  <p:slideViewPr>
    <p:cSldViewPr snapToGrid="0">
      <p:cViewPr varScale="1">
        <p:scale>
          <a:sx n="95" d="100"/>
          <a:sy n="95" d="100"/>
        </p:scale>
        <p:origin x="96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4fd172b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4fd172b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AB012C1C-C03A-D36E-BA9F-2A3FDEDA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3055DBA7-868F-B398-1FC8-542896781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06FF4962-FB52-9514-A9D5-BFBBCDC61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518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28bf662e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28bf662e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ED1D8EC2-D8D6-FDF1-338D-92E44411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CD3BE4CF-CC8E-6899-9351-6AC9A5003A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202A93EA-DD54-C5CB-D615-EAC26DB5A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549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1A6680C-412D-3FC6-BC7E-47101403D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E5F4A29E-A06B-D127-744D-B62616C402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B493551C-7B72-603C-EE78-867562E3F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005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F7A7CF5-D704-8B80-95B4-FBEDFBBA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52801485-8A29-0CAB-3094-EBA6F15B29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F8984AEB-53E2-9B54-6AE3-4BC730568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41452A74-5A78-9900-C037-997EBDF86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9893C7F4-E987-B975-59C1-44DAD1713E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0C28299A-6A7F-A7AC-FAB8-AE7D3B0CF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924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F86C1136-67BA-49A6-5BF3-3096E078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58550FCF-5456-A46C-FEF0-60E5D214B3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8EF83857-1ACA-6332-AB26-6CF4E674C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244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DDA3B05E-582E-DA9D-76BC-99F0923EC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0453EA9B-15EC-DA1F-BF9A-3FD4058E15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9ECB352E-2F03-9BBB-0C4F-FB336FD4C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357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D05B94FD-AE3C-70FB-9B7C-AF795F6C7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9FE44A56-2DE0-34D1-5E7C-299599D1B4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BB8F5DFD-9D8A-6B20-F4A5-F814EC67C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Mention descriptions of lights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 wonder what it would be like to see one? Wait, let’s find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690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4C3F6931-3F34-44D8-2050-20686B100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ADF1DCEB-FF2B-B230-61FF-6D66B2419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E144502C-262F-B7A7-CCCE-7DD334778F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 AI here! And seeing is now believing!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604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9BE7A01-892F-4AB5-CCB2-E3CBC3ABC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48CC95E1-8E01-BE0B-8980-258DC40F2A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A6555ACF-E9E5-A197-94A6-C277F8712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937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10479388-2B94-9EA4-576D-A43F2FA04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4228A39C-EAE9-C561-9F1A-F165342195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675B6C3F-2A93-7203-9E6F-EC359C619D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187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2A6C40D3-1821-D54A-BD8F-8B6C0A70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AB73E24B-C712-AFF2-1C9B-779FCC6BE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EADFB38A-8060-1527-CE3E-85900FA8E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94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9C3B5365-761C-481B-435D-C5036CCFD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F7AF186D-0DA2-A580-6080-43C3F5E692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03784146-FAA6-6297-04F3-84678E065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053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People seeing this all over the country and multiple people seeing the same thing, means there’s way more reports being made</a:t>
            </a:r>
          </a:p>
          <a:p>
            <a:endParaRPr lang="en-GB" dirty="0"/>
          </a:p>
          <a:p>
            <a:r>
              <a:rPr lang="en-GB" dirty="0"/>
              <a:t>In addition, there are so many similar sightings, it would be take too long to cover them in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79571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That’s the end of my slides, but I have a few more things to show you</a:t>
            </a:r>
          </a:p>
        </p:txBody>
      </p:sp>
    </p:spTree>
    <p:extLst>
      <p:ext uri="{BB962C8B-B14F-4D97-AF65-F5344CB8AC3E}">
        <p14:creationId xmlns:p14="http://schemas.microsoft.com/office/powerpoint/2010/main" val="1710625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asked people where they were based on Discord and this is why?</a:t>
            </a:r>
          </a:p>
        </p:txBody>
      </p:sp>
    </p:spTree>
    <p:extLst>
      <p:ext uri="{BB962C8B-B14F-4D97-AF65-F5344CB8AC3E}">
        <p14:creationId xmlns:p14="http://schemas.microsoft.com/office/powerpoint/2010/main" val="456099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Outside comfort zone with NLP project as presentation</a:t>
            </a:r>
          </a:p>
          <a:p>
            <a:r>
              <a:rPr lang="en-GB" dirty="0"/>
              <a:t>My scope was quite large and I had </a:t>
            </a:r>
            <a:r>
              <a:rPr lang="en-GB" dirty="0" err="1"/>
              <a:t>eda</a:t>
            </a:r>
            <a:r>
              <a:rPr lang="en-GB" dirty="0"/>
              <a:t> issues which caused me to lose time which I won’t be repeating</a:t>
            </a:r>
          </a:p>
          <a:p>
            <a:r>
              <a:rPr lang="en-GB" dirty="0"/>
              <a:t>Not a massive fail</a:t>
            </a:r>
          </a:p>
          <a:p>
            <a:r>
              <a:rPr lang="en-GB" dirty="0"/>
              <a:t>I do hope you have an informed awareness of what the UK has seen over the years</a:t>
            </a:r>
          </a:p>
          <a:p>
            <a:r>
              <a:rPr lang="en-GB" dirty="0"/>
              <a:t>Search history UK watch list</a:t>
            </a:r>
          </a:p>
        </p:txBody>
      </p:sp>
    </p:spTree>
    <p:extLst>
      <p:ext uri="{BB962C8B-B14F-4D97-AF65-F5344CB8AC3E}">
        <p14:creationId xmlns:p14="http://schemas.microsoft.com/office/powerpoint/2010/main" val="1369489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332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3f20a9c4a_0_18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3f20a9c4a_0_18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E5D9D352-1C1D-D00A-2B12-3AE3D0D9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d838b627_4_100:notes">
            <a:extLst>
              <a:ext uri="{FF2B5EF4-FFF2-40B4-BE49-F238E27FC236}">
                <a16:creationId xmlns:a16="http://schemas.microsoft.com/office/drawing/2014/main" id="{1E9B4A5A-0FA4-B781-AAEF-5DC4028A0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d838b627_4_100:notes">
            <a:extLst>
              <a:ext uri="{FF2B5EF4-FFF2-40B4-BE49-F238E27FC236}">
                <a16:creationId xmlns:a16="http://schemas.microsoft.com/office/drawing/2014/main" id="{78516487-0F97-A9DC-DCDE-C4371C770C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293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Childhood passion</a:t>
            </a:r>
          </a:p>
          <a:p>
            <a:r>
              <a:rPr lang="en-GB" dirty="0"/>
              <a:t>Original purpose was make it easier to talk about but main purpose was always more awareness</a:t>
            </a:r>
          </a:p>
          <a:p>
            <a:r>
              <a:rPr lang="en-GB" dirty="0"/>
              <a:t>Uk doesn’t get as much attention and audience</a:t>
            </a:r>
          </a:p>
          <a:p>
            <a:r>
              <a:rPr lang="en-GB" dirty="0"/>
              <a:t>British earth and aerial mysteries society</a:t>
            </a:r>
          </a:p>
          <a:p>
            <a:r>
              <a:rPr lang="en-GB" dirty="0"/>
              <a:t>12k data points reduced to 6k</a:t>
            </a:r>
          </a:p>
        </p:txBody>
      </p:sp>
    </p:spTree>
    <p:extLst>
      <p:ext uri="{BB962C8B-B14F-4D97-AF65-F5344CB8AC3E}">
        <p14:creationId xmlns:p14="http://schemas.microsoft.com/office/powerpoint/2010/main" val="124113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Peak season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CDB82896-21C9-3272-CC82-50CD06081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B6F25DC9-F77F-2016-0544-729C439F1A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9914ECE8-DB9D-1529-E4D1-5CFCF6C15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0647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4ef7ea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4ef7ea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BD752008-D8E5-5B56-0A5E-39BFAC2AA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C371CEE8-07C9-0434-95DD-6B3BB353B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A66B264F-6E72-7298-1DBC-BEA043DBE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00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8600" y="2144400"/>
            <a:ext cx="3879600" cy="2770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68500" y="228600"/>
            <a:ext cx="2046900" cy="677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352800" y="1917600"/>
            <a:ext cx="5562600" cy="23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227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228600" y="265380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  <a:defRPr sz="14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45550" y="0"/>
            <a:ext cx="3998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704088" y="239640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2"/>
          </p:nvPr>
        </p:nvSpPr>
        <p:spPr>
          <a:xfrm>
            <a:off x="717288" y="1222850"/>
            <a:ext cx="43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3"/>
          </p:nvPr>
        </p:nvSpPr>
        <p:spPr>
          <a:xfrm>
            <a:off x="704088" y="356995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hasCustomPrompt="1"/>
          </p:nvPr>
        </p:nvSpPr>
        <p:spPr>
          <a:xfrm>
            <a:off x="229947" y="2396400"/>
            <a:ext cx="4728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4" hasCustomPrompt="1"/>
          </p:nvPr>
        </p:nvSpPr>
        <p:spPr>
          <a:xfrm>
            <a:off x="229947" y="122285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5" hasCustomPrompt="1"/>
          </p:nvPr>
        </p:nvSpPr>
        <p:spPr>
          <a:xfrm>
            <a:off x="228597" y="3569950"/>
            <a:ext cx="4755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>
            <a:spLocks noGrp="1"/>
          </p:cNvSpPr>
          <p:nvPr>
            <p:ph type="pic" idx="7"/>
          </p:nvPr>
        </p:nvSpPr>
        <p:spPr>
          <a:xfrm>
            <a:off x="6030975" y="0"/>
            <a:ext cx="3113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8"/>
          <p:cNvSpPr txBox="1">
            <a:spLocks noGrp="1"/>
          </p:cNvSpPr>
          <p:nvPr>
            <p:ph type="title" hasCustomPrompt="1"/>
          </p:nvPr>
        </p:nvSpPr>
        <p:spPr>
          <a:xfrm>
            <a:off x="557068" y="1909489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557068" y="2864687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3" hasCustomPrompt="1"/>
          </p:nvPr>
        </p:nvSpPr>
        <p:spPr>
          <a:xfrm>
            <a:off x="5181332" y="1909485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4"/>
          </p:nvPr>
        </p:nvSpPr>
        <p:spPr>
          <a:xfrm>
            <a:off x="5181332" y="2864715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28600" y="3468000"/>
            <a:ext cx="50901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0943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5994900" y="228600"/>
            <a:ext cx="292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 title="dark-style-aokigahara-forest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okigahara-forest-dark-style (1)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9400" y="1732975"/>
            <a:ext cx="6865200" cy="10929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15800" y="2846550"/>
            <a:ext cx="351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626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92699" y="17181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92699" y="25836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941599" y="1868250"/>
            <a:ext cx="1993500" cy="14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9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76063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200"/>
              <a:buFont typeface="Manjari"/>
              <a:buAutoNum type="arabicPeriod"/>
              <a:defRPr sz="10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75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29225" y="2698500"/>
            <a:ext cx="885600" cy="11082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2300" y="228600"/>
            <a:ext cx="2063100" cy="615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34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653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3225" y="1234675"/>
            <a:ext cx="3581700" cy="15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3225" y="2859125"/>
            <a:ext cx="3581700" cy="10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352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3511075" y="768150"/>
            <a:ext cx="5007900" cy="36072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8701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713225" y="1104375"/>
            <a:ext cx="43965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8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713225" y="3038300"/>
            <a:ext cx="43965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21068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3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2431975" y="1362150"/>
            <a:ext cx="5998800" cy="23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4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0758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 hasCustomPrompt="1"/>
          </p:nvPr>
        </p:nvSpPr>
        <p:spPr>
          <a:xfrm>
            <a:off x="4796425" y="1377800"/>
            <a:ext cx="3580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4796425" y="3178000"/>
            <a:ext cx="35805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0407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798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216250" y="1420800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2"/>
          </p:nvPr>
        </p:nvSpPr>
        <p:spPr>
          <a:xfrm>
            <a:off x="5923625" y="1420800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3"/>
          </p:nvPr>
        </p:nvSpPr>
        <p:spPr>
          <a:xfrm>
            <a:off x="2216250" y="3054800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4"/>
          </p:nvPr>
        </p:nvSpPr>
        <p:spPr>
          <a:xfrm>
            <a:off x="5923625" y="3054812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5"/>
          </p:nvPr>
        </p:nvSpPr>
        <p:spPr>
          <a:xfrm>
            <a:off x="2216250" y="1887732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6"/>
          </p:nvPr>
        </p:nvSpPr>
        <p:spPr>
          <a:xfrm>
            <a:off x="5923625" y="1887734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7"/>
          </p:nvPr>
        </p:nvSpPr>
        <p:spPr>
          <a:xfrm>
            <a:off x="2216250" y="3518891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8"/>
          </p:nvPr>
        </p:nvSpPr>
        <p:spPr>
          <a:xfrm>
            <a:off x="5923625" y="3518900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9" hasCustomPrompt="1"/>
          </p:nvPr>
        </p:nvSpPr>
        <p:spPr>
          <a:xfrm>
            <a:off x="993175" y="1357425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6625" y="1367675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4" hasCustomPrompt="1"/>
          </p:nvPr>
        </p:nvSpPr>
        <p:spPr>
          <a:xfrm>
            <a:off x="993175" y="2994124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5" hasCustomPrompt="1"/>
          </p:nvPr>
        </p:nvSpPr>
        <p:spPr>
          <a:xfrm>
            <a:off x="4696625" y="2994125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769023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 flipH="1">
            <a:off x="5381874" y="17181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 flipH="1">
            <a:off x="5381874" y="25836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292174" y="1868250"/>
            <a:ext cx="1993500" cy="1407000"/>
          </a:xfrm>
          <a:prstGeom prst="rect">
            <a:avLst/>
          </a:prstGeom>
          <a:effectLst>
            <a:outerShdw blurRad="142875" dist="76200" dir="558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9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0995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 flipH="1">
            <a:off x="4221475" y="3034400"/>
            <a:ext cx="420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 flipH="1">
            <a:off x="4221475" y="1536425"/>
            <a:ext cx="4209300" cy="14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3715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4300375" y="454275"/>
            <a:ext cx="4087200" cy="11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4300375" y="1778000"/>
            <a:ext cx="4087200" cy="25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984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713225" y="2320900"/>
            <a:ext cx="35082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2127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ubTitle" idx="1"/>
          </p:nvPr>
        </p:nvSpPr>
        <p:spPr>
          <a:xfrm>
            <a:off x="4904225" y="2320900"/>
            <a:ext cx="35082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0145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ubTitle" idx="1"/>
          </p:nvPr>
        </p:nvSpPr>
        <p:spPr>
          <a:xfrm>
            <a:off x="7132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06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subTitle" idx="1"/>
          </p:nvPr>
        </p:nvSpPr>
        <p:spPr>
          <a:xfrm>
            <a:off x="2606750" y="1523296"/>
            <a:ext cx="4013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title" hasCustomPrompt="1"/>
          </p:nvPr>
        </p:nvSpPr>
        <p:spPr>
          <a:xfrm>
            <a:off x="2606750" y="1046838"/>
            <a:ext cx="4013400" cy="4113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20"/>
          <p:cNvSpPr txBox="1">
            <a:spLocks noGrp="1"/>
          </p:cNvSpPr>
          <p:nvPr>
            <p:ph type="subTitle" idx="2"/>
          </p:nvPr>
        </p:nvSpPr>
        <p:spPr>
          <a:xfrm>
            <a:off x="2606750" y="2656822"/>
            <a:ext cx="4013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title" idx="3" hasCustomPrompt="1"/>
          </p:nvPr>
        </p:nvSpPr>
        <p:spPr>
          <a:xfrm>
            <a:off x="2606750" y="2180350"/>
            <a:ext cx="4013400" cy="4113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4"/>
          </p:nvPr>
        </p:nvSpPr>
        <p:spPr>
          <a:xfrm>
            <a:off x="2606750" y="3790325"/>
            <a:ext cx="4013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5" hasCustomPrompt="1"/>
          </p:nvPr>
        </p:nvSpPr>
        <p:spPr>
          <a:xfrm>
            <a:off x="2606750" y="3313862"/>
            <a:ext cx="4013400" cy="4113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43980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714027" y="3067379"/>
            <a:ext cx="2103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ubTitle" idx="2"/>
          </p:nvPr>
        </p:nvSpPr>
        <p:spPr>
          <a:xfrm>
            <a:off x="3550626" y="3067377"/>
            <a:ext cx="20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3"/>
          </p:nvPr>
        </p:nvSpPr>
        <p:spPr>
          <a:xfrm>
            <a:off x="714026" y="3535130"/>
            <a:ext cx="2103900" cy="8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4"/>
          </p:nvPr>
        </p:nvSpPr>
        <p:spPr>
          <a:xfrm>
            <a:off x="3550626" y="3535131"/>
            <a:ext cx="2073300" cy="8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 idx="5" hasCustomPrompt="1"/>
          </p:nvPr>
        </p:nvSpPr>
        <p:spPr>
          <a:xfrm>
            <a:off x="714025" y="1495200"/>
            <a:ext cx="21039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 idx="6" hasCustomPrompt="1"/>
          </p:nvPr>
        </p:nvSpPr>
        <p:spPr>
          <a:xfrm>
            <a:off x="3550626" y="1495200"/>
            <a:ext cx="207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7"/>
          </p:nvPr>
        </p:nvSpPr>
        <p:spPr>
          <a:xfrm>
            <a:off x="6356625" y="3067374"/>
            <a:ext cx="20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8"/>
          </p:nvPr>
        </p:nvSpPr>
        <p:spPr>
          <a:xfrm>
            <a:off x="6356625" y="3535127"/>
            <a:ext cx="2073300" cy="8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9" hasCustomPrompt="1"/>
          </p:nvPr>
        </p:nvSpPr>
        <p:spPr>
          <a:xfrm>
            <a:off x="6356626" y="1495200"/>
            <a:ext cx="207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506889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851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4334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272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713225" y="1771325"/>
            <a:ext cx="4266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2"/>
          </p:nvPr>
        </p:nvSpPr>
        <p:spPr>
          <a:xfrm>
            <a:off x="713225" y="3122850"/>
            <a:ext cx="4266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3"/>
          </p:nvPr>
        </p:nvSpPr>
        <p:spPr>
          <a:xfrm>
            <a:off x="713225" y="2279250"/>
            <a:ext cx="42663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4"/>
          </p:nvPr>
        </p:nvSpPr>
        <p:spPr>
          <a:xfrm>
            <a:off x="713225" y="3630775"/>
            <a:ext cx="42663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70421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1"/>
          </p:nvPr>
        </p:nvSpPr>
        <p:spPr>
          <a:xfrm>
            <a:off x="1775625" y="3269500"/>
            <a:ext cx="23691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2"/>
          </p:nvPr>
        </p:nvSpPr>
        <p:spPr>
          <a:xfrm>
            <a:off x="4999275" y="3269500"/>
            <a:ext cx="23691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3"/>
          </p:nvPr>
        </p:nvSpPr>
        <p:spPr>
          <a:xfrm>
            <a:off x="1775625" y="3697325"/>
            <a:ext cx="2369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4"/>
          </p:nvPr>
        </p:nvSpPr>
        <p:spPr>
          <a:xfrm>
            <a:off x="4999275" y="3697325"/>
            <a:ext cx="2369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8219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7132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2"/>
          </p:nvPr>
        </p:nvSpPr>
        <p:spPr>
          <a:xfrm>
            <a:off x="45721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16848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891125" y="2378175"/>
            <a:ext cx="21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3505175" y="2378175"/>
            <a:ext cx="21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3"/>
          </p:nvPr>
        </p:nvSpPr>
        <p:spPr>
          <a:xfrm>
            <a:off x="891125" y="2867500"/>
            <a:ext cx="21336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ubTitle" idx="4"/>
          </p:nvPr>
        </p:nvSpPr>
        <p:spPr>
          <a:xfrm>
            <a:off x="3505175" y="2867500"/>
            <a:ext cx="21336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5"/>
          </p:nvPr>
        </p:nvSpPr>
        <p:spPr>
          <a:xfrm>
            <a:off x="6119225" y="2378175"/>
            <a:ext cx="21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6"/>
          </p:nvPr>
        </p:nvSpPr>
        <p:spPr>
          <a:xfrm>
            <a:off x="6119225" y="2867500"/>
            <a:ext cx="21336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6058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ubTitle" idx="1"/>
          </p:nvPr>
        </p:nvSpPr>
        <p:spPr>
          <a:xfrm>
            <a:off x="5112700" y="3477950"/>
            <a:ext cx="3318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ubTitle" idx="2"/>
          </p:nvPr>
        </p:nvSpPr>
        <p:spPr>
          <a:xfrm>
            <a:off x="5112713" y="2393450"/>
            <a:ext cx="3318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3"/>
          </p:nvPr>
        </p:nvSpPr>
        <p:spPr>
          <a:xfrm>
            <a:off x="5112688" y="3937550"/>
            <a:ext cx="33180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4"/>
          </p:nvPr>
        </p:nvSpPr>
        <p:spPr>
          <a:xfrm>
            <a:off x="5112700" y="2853050"/>
            <a:ext cx="33180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ubTitle" idx="5"/>
          </p:nvPr>
        </p:nvSpPr>
        <p:spPr>
          <a:xfrm>
            <a:off x="5112700" y="1308950"/>
            <a:ext cx="3318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subTitle" idx="6"/>
          </p:nvPr>
        </p:nvSpPr>
        <p:spPr>
          <a:xfrm>
            <a:off x="5112688" y="1768550"/>
            <a:ext cx="33180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7505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867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1"/>
          </p:nvPr>
        </p:nvSpPr>
        <p:spPr>
          <a:xfrm>
            <a:off x="713278" y="1701975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ubTitle" idx="2"/>
          </p:nvPr>
        </p:nvSpPr>
        <p:spPr>
          <a:xfrm>
            <a:off x="2946327" y="1701975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3"/>
          </p:nvPr>
        </p:nvSpPr>
        <p:spPr>
          <a:xfrm>
            <a:off x="713278" y="2163598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4"/>
          </p:nvPr>
        </p:nvSpPr>
        <p:spPr>
          <a:xfrm>
            <a:off x="2946327" y="2163598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ubTitle" idx="5"/>
          </p:nvPr>
        </p:nvSpPr>
        <p:spPr>
          <a:xfrm>
            <a:off x="713225" y="3167831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subTitle" idx="6"/>
          </p:nvPr>
        </p:nvSpPr>
        <p:spPr>
          <a:xfrm>
            <a:off x="2946300" y="3167831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ubTitle" idx="7"/>
          </p:nvPr>
        </p:nvSpPr>
        <p:spPr>
          <a:xfrm>
            <a:off x="713225" y="3629454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8"/>
          </p:nvPr>
        </p:nvSpPr>
        <p:spPr>
          <a:xfrm>
            <a:off x="2946300" y="3629454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28693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958800" y="1514338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ubTitle" idx="2"/>
          </p:nvPr>
        </p:nvSpPr>
        <p:spPr>
          <a:xfrm>
            <a:off x="3572850" y="1514338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3"/>
          </p:nvPr>
        </p:nvSpPr>
        <p:spPr>
          <a:xfrm>
            <a:off x="958800" y="1975962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4"/>
          </p:nvPr>
        </p:nvSpPr>
        <p:spPr>
          <a:xfrm>
            <a:off x="3572850" y="1975962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5"/>
          </p:nvPr>
        </p:nvSpPr>
        <p:spPr>
          <a:xfrm>
            <a:off x="6186900" y="1514338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6"/>
          </p:nvPr>
        </p:nvSpPr>
        <p:spPr>
          <a:xfrm>
            <a:off x="6186900" y="1975962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7"/>
          </p:nvPr>
        </p:nvSpPr>
        <p:spPr>
          <a:xfrm>
            <a:off x="958750" y="3056400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8"/>
          </p:nvPr>
        </p:nvSpPr>
        <p:spPr>
          <a:xfrm>
            <a:off x="3572825" y="3056400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9"/>
          </p:nvPr>
        </p:nvSpPr>
        <p:spPr>
          <a:xfrm>
            <a:off x="958750" y="3518025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13"/>
          </p:nvPr>
        </p:nvSpPr>
        <p:spPr>
          <a:xfrm>
            <a:off x="3572825" y="3518025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14"/>
          </p:nvPr>
        </p:nvSpPr>
        <p:spPr>
          <a:xfrm>
            <a:off x="6186900" y="3056400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5"/>
          </p:nvPr>
        </p:nvSpPr>
        <p:spPr>
          <a:xfrm>
            <a:off x="6186900" y="3518025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98922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986401" y="548650"/>
            <a:ext cx="43494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8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986400" y="1728413"/>
            <a:ext cx="36615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2"/>
          <p:cNvSpPr txBox="1"/>
          <p:nvPr/>
        </p:nvSpPr>
        <p:spPr>
          <a:xfrm>
            <a:off x="986400" y="35192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 </a:t>
            </a:r>
            <a:endParaRPr sz="11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11484052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3946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48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000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99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71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147172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487237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5839050" y="1250308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5" hasCustomPrompt="1"/>
          </p:nvPr>
        </p:nvSpPr>
        <p:spPr>
          <a:xfrm>
            <a:off x="2439525" y="1250450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47172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7"/>
          </p:nvPr>
        </p:nvSpPr>
        <p:spPr>
          <a:xfrm>
            <a:off x="487237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147172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487237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39050" y="2930633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4" hasCustomPrompt="1"/>
          </p:nvPr>
        </p:nvSpPr>
        <p:spPr>
          <a:xfrm>
            <a:off x="2439525" y="2930775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147172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6"/>
          </p:nvPr>
        </p:nvSpPr>
        <p:spPr>
          <a:xfrm>
            <a:off x="487237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partan"/>
              <a:buChar char="●"/>
              <a:defRPr sz="18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○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■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●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○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■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●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○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■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9962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t3LUiLwNbdQ?start=4&amp;feature=oembed" TargetMode="Externa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gDaKGXdpdqI?start=22&amp;feature=oembed" TargetMode="Externa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riffmonster-walks.blogspot.com/2018/08/rendlesham-forest-and-butley-walk.html" TargetMode="External"/><Relationship Id="rId3" Type="http://schemas.openxmlformats.org/officeDocument/2006/relationships/hyperlink" Target="https://www.gov.uk/government/publications/ufo-reports-in-the-uk" TargetMode="External"/><Relationship Id="rId7" Type="http://schemas.openxmlformats.org/officeDocument/2006/relationships/hyperlink" Target="https://www.telegraph.co.uk/films/0/britains-roswell-really-happened-rendlesham-forest-ufo-incident/" TargetMode="External"/><Relationship Id="rId2" Type="http://schemas.openxmlformats.org/officeDocument/2006/relationships/hyperlink" Target="https://www.beamsinvestigations.org/Flying%20Saucer%20Over%20Weymouth%201998%20-%20Video%20Accredited%20by%20Scientists%20as%20Genuine%20Daylight%20UFO%20Stabilized.htm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Rendlesham_Forest_incident" TargetMode="External"/><Relationship Id="rId5" Type="http://schemas.openxmlformats.org/officeDocument/2006/relationships/hyperlink" Target="https://www.beamsinvestigations.org/ufo-reports.html" TargetMode="External"/><Relationship Id="rId4" Type="http://schemas.openxmlformats.org/officeDocument/2006/relationships/hyperlink" Target="https://nuforc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msinvestigations.org/01061987InterestingUFOCapturedOverlfracombeDevon.html" TargetMode="External"/><Relationship Id="rId2" Type="http://schemas.openxmlformats.org/officeDocument/2006/relationships/hyperlink" Target="https://www.beamsinvestigations.org/UFO%201984,%20Weston%27s%20Grand%20Pier%20Somerset,%20UK.htm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db.com/title/tt0106179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msinvestigations.org/A70%20abduction%20with%20Colin%20Wright%20near%20Tarbrax,%20Scotland,%20southwest%20of%20Edinburgh%20that%20occurred%20August%2017,%201992.ht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beamsinvestigations.org/I%20Smell%20a%20Rat%20in%20the%20Conisholme%20Affair.htm" TargetMode="External"/><Relationship Id="rId5" Type="http://schemas.openxmlformats.org/officeDocument/2006/relationships/hyperlink" Target="http://news.bbc.co.uk/local/london/hi/people_and_places/newsid_8352000/8352111.stm" TargetMode="External"/><Relationship Id="rId4" Type="http://schemas.openxmlformats.org/officeDocument/2006/relationships/hyperlink" Target="https://www.beamsinvestigations.org/our%20sighting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PBZa83mXWI" TargetMode="External"/><Relationship Id="rId2" Type="http://schemas.openxmlformats.org/officeDocument/2006/relationships/hyperlink" Target="https://www.beamsinvestigations.org/july21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journalism.co.uk/press-releases/new-ufo-disclosure-group-launches-in-uk-with-screening-of-royal-ufo-film/s66/a1245968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msinvestigations.org/A%20Supposed%20UFO%20Photographed%20in%20Shibden%20Park%20Halifax,%20Yorks,%20UK%20-%20April,%202004.htm" TargetMode="External"/><Relationship Id="rId2" Type="http://schemas.openxmlformats.org/officeDocument/2006/relationships/hyperlink" Target="https://www.beamsinvestigations.org/BlackHoleUFO28092009Berks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dinbav/LeXmo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Relationship Id="rId4" Type="http://schemas.openxmlformats.org/officeDocument/2006/relationships/hyperlink" Target="mailto:addyouremail@freepik.com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title="freepik__enhance__41216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70" b="7770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132" name="Google Shape;132;p30"/>
          <p:cNvSpPr txBox="1">
            <a:spLocks noGrp="1"/>
          </p:cNvSpPr>
          <p:nvPr>
            <p:ph type="ctrTitle"/>
          </p:nvPr>
        </p:nvSpPr>
        <p:spPr>
          <a:xfrm>
            <a:off x="-25" y="1310915"/>
            <a:ext cx="3726180" cy="2156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UK’s UFO History</a:t>
            </a:r>
            <a:endParaRPr sz="6000" dirty="0"/>
          </a:p>
        </p:txBody>
      </p:sp>
      <p:sp>
        <p:nvSpPr>
          <p:cNvPr id="4" name="Google Shape;132;p30">
            <a:extLst>
              <a:ext uri="{FF2B5EF4-FFF2-40B4-BE49-F238E27FC236}">
                <a16:creationId xmlns:a16="http://schemas.microsoft.com/office/drawing/2014/main" id="{1BD67772-4C74-55E8-5C5D-C5B9867DE6B4}"/>
              </a:ext>
            </a:extLst>
          </p:cNvPr>
          <p:cNvSpPr txBox="1">
            <a:spLocks/>
          </p:cNvSpPr>
          <p:nvPr/>
        </p:nvSpPr>
        <p:spPr>
          <a:xfrm>
            <a:off x="0" y="3344902"/>
            <a:ext cx="3726179" cy="7391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8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GB" sz="2000" dirty="0"/>
              <a:t>Reported by Chief Investigator Saad</a:t>
            </a:r>
          </a:p>
        </p:txBody>
      </p:sp>
      <p:pic>
        <p:nvPicPr>
          <p:cNvPr id="1028" name="Picture 4" descr="59,600+ Ufo Stock Photos, Pictures &amp; Royalty-Free Images ...">
            <a:extLst>
              <a:ext uri="{FF2B5EF4-FFF2-40B4-BE49-F238E27FC236}">
                <a16:creationId xmlns:a16="http://schemas.microsoft.com/office/drawing/2014/main" id="{68FBBAB5-3F66-DC6D-C02D-51C7C236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5E5E5E"/>
              </a:clrFrom>
              <a:clrTo>
                <a:srgbClr val="5E5E5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313">
            <a:off x="6003930" y="198948"/>
            <a:ext cx="3214398" cy="238333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E1CBA813-978B-F950-6D2D-5B11783D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E843E4A8-08BD-CBA4-F15E-C822035F35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1980s to 1990s – Real Pictures of UFOs?</a:t>
            </a:r>
            <a:endParaRPr sz="3600" dirty="0"/>
          </a:p>
        </p:txBody>
      </p:sp>
      <p:pic>
        <p:nvPicPr>
          <p:cNvPr id="2050" name="Picture 2" descr="Marked">
            <a:extLst>
              <a:ext uri="{FF2B5EF4-FFF2-40B4-BE49-F238E27FC236}">
                <a16:creationId xmlns:a16="http://schemas.microsoft.com/office/drawing/2014/main" id="{398A3650-01A2-7234-81B6-3442D4CAC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/>
          <a:stretch>
            <a:fillRect/>
          </a:stretch>
        </p:blipFill>
        <p:spPr bwMode="auto">
          <a:xfrm>
            <a:off x="4624038" y="1105610"/>
            <a:ext cx="4219577" cy="29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ED977C-9D15-2C1A-30B2-B4B0E32F8F85}"/>
              </a:ext>
            </a:extLst>
          </p:cNvPr>
          <p:cNvSpPr txBox="1"/>
          <p:nvPr/>
        </p:nvSpPr>
        <p:spPr>
          <a:xfrm>
            <a:off x="412826" y="4164420"/>
            <a:ext cx="387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Picture taken: 1984, Weston, Somerset, UK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621DB89-9619-FCEF-F92A-8F29E078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" y="1105610"/>
            <a:ext cx="4103649" cy="29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D8C504-7903-205B-8205-8DC8A562B09A}"/>
              </a:ext>
            </a:extLst>
          </p:cNvPr>
          <p:cNvSpPr txBox="1"/>
          <p:nvPr/>
        </p:nvSpPr>
        <p:spPr>
          <a:xfrm>
            <a:off x="4648200" y="4164419"/>
            <a:ext cx="387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Picture taken: 1987, Ilfracombe, Devon, UK</a:t>
            </a:r>
          </a:p>
        </p:txBody>
      </p:sp>
    </p:spTree>
    <p:extLst>
      <p:ext uri="{BB962C8B-B14F-4D97-AF65-F5344CB8AC3E}">
        <p14:creationId xmlns:p14="http://schemas.microsoft.com/office/powerpoint/2010/main" val="96601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62;p59">
            <a:extLst>
              <a:ext uri="{FF2B5EF4-FFF2-40B4-BE49-F238E27FC236}">
                <a16:creationId xmlns:a16="http://schemas.microsoft.com/office/drawing/2014/main" id="{F7144F57-501C-687E-E699-7C78AD9119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474" y="244464"/>
            <a:ext cx="3776545" cy="46545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2;p34">
            <a:extLst>
              <a:ext uri="{FF2B5EF4-FFF2-40B4-BE49-F238E27FC236}">
                <a16:creationId xmlns:a16="http://schemas.microsoft.com/office/drawing/2014/main" id="{D6B66FE7-C726-D359-F46C-A68CAAB9CF07}"/>
              </a:ext>
            </a:extLst>
          </p:cNvPr>
          <p:cNvSpPr txBox="1">
            <a:spLocks/>
          </p:cNvSpPr>
          <p:nvPr/>
        </p:nvSpPr>
        <p:spPr>
          <a:xfrm>
            <a:off x="527826" y="579398"/>
            <a:ext cx="3486614" cy="39847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4800" dirty="0">
                <a:solidFill>
                  <a:schemeClr val="bg1"/>
                </a:solidFill>
              </a:rPr>
              <a:t>Chapter 2: 1990 to 2000</a:t>
            </a:r>
          </a:p>
          <a:p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A70 UFO Abduction Case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0FD6C8C4-D2D4-A068-B36A-9EDE8B166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AEE7D661-8EF1-F00D-F7A2-124E8A5E4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1990 to 2000 – What Happened?</a:t>
            </a:r>
            <a:endParaRPr sz="3600" dirty="0"/>
          </a:p>
        </p:txBody>
      </p:sp>
      <p:sp>
        <p:nvSpPr>
          <p:cNvPr id="8" name="Google Shape;218;p35">
            <a:extLst>
              <a:ext uri="{FF2B5EF4-FFF2-40B4-BE49-F238E27FC236}">
                <a16:creationId xmlns:a16="http://schemas.microsoft.com/office/drawing/2014/main" id="{4FA25336-5422-5D16-2940-6AB357923500}"/>
              </a:ext>
            </a:extLst>
          </p:cNvPr>
          <p:cNvSpPr txBox="1">
            <a:spLocks/>
          </p:cNvSpPr>
          <p:nvPr/>
        </p:nvSpPr>
        <p:spPr>
          <a:xfrm>
            <a:off x="670006" y="1266940"/>
            <a:ext cx="3100875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UK UFO Sightings from 1990 - 2000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9AF08-BB8C-B234-4012-D95E8C71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6552" b="22147"/>
          <a:stretch>
            <a:fillRect/>
          </a:stretch>
        </p:blipFill>
        <p:spPr>
          <a:xfrm>
            <a:off x="5804002" y="1787411"/>
            <a:ext cx="1942171" cy="2994139"/>
          </a:xfrm>
          <a:prstGeom prst="rect">
            <a:avLst/>
          </a:prstGeom>
        </p:spPr>
      </p:pic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D095C27E-667C-C49C-A570-7E290FE0EE26}"/>
              </a:ext>
            </a:extLst>
          </p:cNvPr>
          <p:cNvSpPr txBox="1">
            <a:spLocks/>
          </p:cNvSpPr>
          <p:nvPr/>
        </p:nvSpPr>
        <p:spPr>
          <a:xfrm>
            <a:off x="4641273" y="1266940"/>
            <a:ext cx="4267630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Was it because of the release of the  X Files show?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31B75-BA31-9087-4C92-EBF6B6980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4" y="1787411"/>
            <a:ext cx="3829866" cy="29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4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AC041749-24AA-261C-E140-6D3830B8E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36F50702-7A8E-F062-6D45-6D39E0C3F5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1990 to 2000 – The A7 Abduction Case?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2AD50-2CC5-0DD7-668A-241C81BE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3" y="1677963"/>
            <a:ext cx="4357254" cy="3053364"/>
          </a:xfrm>
          <a:prstGeom prst="rect">
            <a:avLst/>
          </a:prstGeom>
        </p:spPr>
      </p:pic>
      <p:sp>
        <p:nvSpPr>
          <p:cNvPr id="6" name="Google Shape;218;p35">
            <a:extLst>
              <a:ext uri="{FF2B5EF4-FFF2-40B4-BE49-F238E27FC236}">
                <a16:creationId xmlns:a16="http://schemas.microsoft.com/office/drawing/2014/main" id="{B68FDCB6-57D1-B485-0901-B988B2B9133F}"/>
              </a:ext>
            </a:extLst>
          </p:cNvPr>
          <p:cNvSpPr txBox="1">
            <a:spLocks/>
          </p:cNvSpPr>
          <p:nvPr/>
        </p:nvSpPr>
        <p:spPr>
          <a:xfrm>
            <a:off x="604786" y="1186974"/>
            <a:ext cx="4103648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November 1995 The UK Sunday Express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90FBC0-CE24-1458-6F67-FC900AD81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436" y="1677963"/>
            <a:ext cx="2577874" cy="305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8;p35">
            <a:extLst>
              <a:ext uri="{FF2B5EF4-FFF2-40B4-BE49-F238E27FC236}">
                <a16:creationId xmlns:a16="http://schemas.microsoft.com/office/drawing/2014/main" id="{245F292F-FCE7-5C80-6EB6-6AA6D7F6342F}"/>
              </a:ext>
            </a:extLst>
          </p:cNvPr>
          <p:cNvSpPr txBox="1">
            <a:spLocks/>
          </p:cNvSpPr>
          <p:nvPr/>
        </p:nvSpPr>
        <p:spPr>
          <a:xfrm>
            <a:off x="4835237" y="1186974"/>
            <a:ext cx="4103648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What He Saw. Real aliens?</a:t>
            </a:r>
          </a:p>
        </p:txBody>
      </p:sp>
    </p:spTree>
    <p:extLst>
      <p:ext uri="{BB962C8B-B14F-4D97-AF65-F5344CB8AC3E}">
        <p14:creationId xmlns:p14="http://schemas.microsoft.com/office/powerpoint/2010/main" val="130805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DFD4C018-0B09-7805-B91D-5038D083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FF9F39CC-1BDD-C5E3-C2B4-86CCA97D6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992" y="1260106"/>
            <a:ext cx="3116897" cy="357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UK UFO Sightings for 1996 and 1997</a:t>
            </a:r>
            <a:endParaRPr dirty="0"/>
          </a:p>
        </p:txBody>
      </p:sp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C37A7382-96A7-5F00-BB1D-AF7F5F86C875}"/>
              </a:ext>
            </a:extLst>
          </p:cNvPr>
          <p:cNvSpPr txBox="1">
            <a:spLocks/>
          </p:cNvSpPr>
          <p:nvPr/>
        </p:nvSpPr>
        <p:spPr>
          <a:xfrm>
            <a:off x="206297" y="202259"/>
            <a:ext cx="8625975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Deep Dive: 1996 to 1997 Peak – What Happened?</a:t>
            </a:r>
          </a:p>
        </p:txBody>
      </p:sp>
      <p:sp>
        <p:nvSpPr>
          <p:cNvPr id="5" name="Google Shape;203;p33">
            <a:extLst>
              <a:ext uri="{FF2B5EF4-FFF2-40B4-BE49-F238E27FC236}">
                <a16:creationId xmlns:a16="http://schemas.microsoft.com/office/drawing/2014/main" id="{BFBD5CD7-729E-57DE-FDE6-E6A5D52E10CC}"/>
              </a:ext>
            </a:extLst>
          </p:cNvPr>
          <p:cNvSpPr txBox="1">
            <a:spLocks/>
          </p:cNvSpPr>
          <p:nvPr/>
        </p:nvSpPr>
        <p:spPr>
          <a:xfrm>
            <a:off x="5069092" y="1260106"/>
            <a:ext cx="3116897" cy="39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GB" dirty="0"/>
              <a:t>UK UFO Sightings for 1996 and 1997</a:t>
            </a: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2311D5-7664-032C-37E1-BEC2BEE03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99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7155" y="1728368"/>
            <a:ext cx="3798850" cy="3049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DCEE2-10A6-6382-2E59-A91803C14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43" y="1728368"/>
            <a:ext cx="4114243" cy="304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00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AD39D31-DB8C-6589-4266-7D32C8F3E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AED8188E-4D65-32D2-0501-B0FFD3CE3EE7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1996 – Is There More Anticipation and Joy Here?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24465-0165-0B83-336D-D37E9055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7" y="1182827"/>
            <a:ext cx="8428463" cy="33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2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2" title="aokigahara-forest-dark-style (13)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" name="Google Shape;212;p34">
            <a:extLst>
              <a:ext uri="{FF2B5EF4-FFF2-40B4-BE49-F238E27FC236}">
                <a16:creationId xmlns:a16="http://schemas.microsoft.com/office/drawing/2014/main" id="{8D3EC585-D47F-BDB2-C403-F85D72428C66}"/>
              </a:ext>
            </a:extLst>
          </p:cNvPr>
          <p:cNvSpPr txBox="1">
            <a:spLocks/>
          </p:cNvSpPr>
          <p:nvPr/>
        </p:nvSpPr>
        <p:spPr>
          <a:xfrm>
            <a:off x="126381" y="3446216"/>
            <a:ext cx="8278110" cy="14584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GB" sz="4800" dirty="0"/>
              <a:t>Chapter 3: 2000 to 2020</a:t>
            </a:r>
            <a:br>
              <a:rPr lang="en-GB" sz="4800" dirty="0"/>
            </a:br>
            <a:r>
              <a:rPr lang="en-GB" sz="4000" dirty="0"/>
              <a:t>Reports Everywhere!</a:t>
            </a:r>
            <a:endParaRPr lang="en-GB" sz="4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D4990AF2-4EF3-BE32-0FB9-046620EAE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2BDA2DD7-5405-4FC6-D8C1-27C04DB498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2000 to 2010 – That’s A Lot of Sightings!</a:t>
            </a:r>
            <a:endParaRPr sz="3600" dirty="0"/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D98B9FAD-D499-6824-4395-2E14E47A930D}"/>
              </a:ext>
            </a:extLst>
          </p:cNvPr>
          <p:cNvSpPr txBox="1">
            <a:spLocks/>
          </p:cNvSpPr>
          <p:nvPr/>
        </p:nvSpPr>
        <p:spPr>
          <a:xfrm>
            <a:off x="845633" y="1034350"/>
            <a:ext cx="3442010" cy="41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2000 to 2010</a:t>
            </a:r>
          </a:p>
        </p:txBody>
      </p:sp>
      <p:sp>
        <p:nvSpPr>
          <p:cNvPr id="13" name="Google Shape;203;p33">
            <a:extLst>
              <a:ext uri="{FF2B5EF4-FFF2-40B4-BE49-F238E27FC236}">
                <a16:creationId xmlns:a16="http://schemas.microsoft.com/office/drawing/2014/main" id="{9D2849A4-22B0-7AAC-8D55-6DD1BCB646C4}"/>
              </a:ext>
            </a:extLst>
          </p:cNvPr>
          <p:cNvSpPr txBox="1">
            <a:spLocks/>
          </p:cNvSpPr>
          <p:nvPr/>
        </p:nvSpPr>
        <p:spPr>
          <a:xfrm>
            <a:off x="4771046" y="1066576"/>
            <a:ext cx="3849185" cy="39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UK UFO Sightings from 2008 to 2009</a:t>
            </a: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F18703-7DAE-6F9A-5C3B-46FE53714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464" y="1465650"/>
            <a:ext cx="3849185" cy="3327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E20835-2262-4A65-BDB0-91CB5786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85" y="1465649"/>
            <a:ext cx="4250315" cy="332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D51F34BA-1FA6-6030-19D4-96CDECC23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322BD304-4401-1EC0-0955-431BD8E19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2000 to 2010 – UFOs Getting Media Attention</a:t>
            </a:r>
            <a:endParaRPr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E286FD-B0B9-F246-4651-9B1893EF6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7" y="1091042"/>
            <a:ext cx="2514386" cy="37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236146-BC56-7135-CC18-848337733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88" y="1091041"/>
            <a:ext cx="2368046" cy="371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79601-598E-418D-06D7-FC7839073F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699"/>
          <a:stretch>
            <a:fillRect/>
          </a:stretch>
        </p:blipFill>
        <p:spPr>
          <a:xfrm>
            <a:off x="2862146" y="1091041"/>
            <a:ext cx="3672469" cy="37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C6D6A05-2F28-02DF-176D-231D8C3AB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A2F6303E-285A-D41C-3423-1E7A08289143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937702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2008 – What Were People Experiencing?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3625E-F0E8-6864-CEED-D405741A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0502"/>
            <a:ext cx="8504663" cy="29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6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AC2D0EB2-465A-BDFB-8AC6-FCF648B6B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D9540E0C-3B8E-7D40-CF58-97FF17CA4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Do You Think?</a:t>
            </a:r>
            <a:endParaRPr sz="3600" dirty="0"/>
          </a:p>
        </p:txBody>
      </p:sp>
      <p:pic>
        <p:nvPicPr>
          <p:cNvPr id="2" name="Online Media 1" title="07-04-1998 Genuine Footage of a Flying Saucer UFO Recorded Over Weymouth, Dorset, UK">
            <a:hlinkClick r:id="" action="ppaction://media"/>
            <a:extLst>
              <a:ext uri="{FF2B5EF4-FFF2-40B4-BE49-F238E27FC236}">
                <a16:creationId xmlns:a16="http://schemas.microsoft.com/office/drawing/2014/main" id="{FFF1A8E2-DE2A-B7F2-1D21-7560E68400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0164" y="962891"/>
            <a:ext cx="8582891" cy="39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7A67E5D-08FD-B47A-2C58-EAD958FEA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594D8D6D-538C-A923-FCB3-B7328E880326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600" dirty="0"/>
              <a:t>July, 2007, Surrey – Is This What Was Seen?</a:t>
            </a:r>
            <a:endParaRPr lang="en-GB" sz="3600" dirty="0"/>
          </a:p>
        </p:txBody>
      </p:sp>
      <p:pic>
        <p:nvPicPr>
          <p:cNvPr id="4" name="Online Media 3" title="UFO Formation Farncombe, Surrey, UK 21st July, 2007 Part 1">
            <a:hlinkClick r:id="" action="ppaction://media"/>
            <a:extLst>
              <a:ext uri="{FF2B5EF4-FFF2-40B4-BE49-F238E27FC236}">
                <a16:creationId xmlns:a16="http://schemas.microsoft.com/office/drawing/2014/main" id="{C5596625-1011-C60E-DE6C-22EF75B858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0164" y="1416121"/>
            <a:ext cx="8652163" cy="3525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B4E8CC-D2F5-8693-F68D-5BC4CD27D956}"/>
              </a:ext>
            </a:extLst>
          </p:cNvPr>
          <p:cNvSpPr txBox="1"/>
          <p:nvPr/>
        </p:nvSpPr>
        <p:spPr>
          <a:xfrm>
            <a:off x="206298" y="1018309"/>
            <a:ext cx="3382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Warning: This video has some profanity! </a:t>
            </a:r>
          </a:p>
        </p:txBody>
      </p:sp>
    </p:spTree>
    <p:extLst>
      <p:ext uri="{BB962C8B-B14F-4D97-AF65-F5344CB8AC3E}">
        <p14:creationId xmlns:p14="http://schemas.microsoft.com/office/powerpoint/2010/main" val="169116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72CBCB12-24C6-9BFB-4700-2547A5849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50450CA4-9194-31E5-AC4E-23CF14DB7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2010 to 2020 – Is The Hype Starting To Fade?</a:t>
            </a:r>
            <a:endParaRPr sz="3600" dirty="0"/>
          </a:p>
        </p:txBody>
      </p:sp>
      <p:sp>
        <p:nvSpPr>
          <p:cNvPr id="218" name="Google Shape;218;p35">
            <a:extLst>
              <a:ext uri="{FF2B5EF4-FFF2-40B4-BE49-F238E27FC236}">
                <a16:creationId xmlns:a16="http://schemas.microsoft.com/office/drawing/2014/main" id="{9897F447-7A16-2954-25D2-B11CD350C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06012" y="1189527"/>
            <a:ext cx="2364059" cy="38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UFO Sightings 2010 - 2020</a:t>
            </a:r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20AD5092-2760-C0AF-69DD-773E5C6FF712}"/>
              </a:ext>
            </a:extLst>
          </p:cNvPr>
          <p:cNvSpPr txBox="1">
            <a:spLocks/>
          </p:cNvSpPr>
          <p:nvPr/>
        </p:nvSpPr>
        <p:spPr>
          <a:xfrm>
            <a:off x="737753" y="1189527"/>
            <a:ext cx="3241964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2010 to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172CC-0258-80F6-E483-1C93FAB9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49" y="1653348"/>
            <a:ext cx="4213171" cy="2894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9C451-06CA-5764-929D-42B8F3F28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80" y="1650592"/>
            <a:ext cx="4152899" cy="289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E257ED0D-C37D-766D-9EFA-ABB7EBBB8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6;p40" title="aokigahara-forest-dark-style (9).jpg">
            <a:extLst>
              <a:ext uri="{FF2B5EF4-FFF2-40B4-BE49-F238E27FC236}">
                <a16:creationId xmlns:a16="http://schemas.microsoft.com/office/drawing/2014/main" id="{D88A7DA6-9670-C6F9-687F-D82C98FED9AD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508" b="550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2;p34">
            <a:extLst>
              <a:ext uri="{FF2B5EF4-FFF2-40B4-BE49-F238E27FC236}">
                <a16:creationId xmlns:a16="http://schemas.microsoft.com/office/drawing/2014/main" id="{7158D219-2EAC-C908-E125-F88056615DFF}"/>
              </a:ext>
            </a:extLst>
          </p:cNvPr>
          <p:cNvSpPr txBox="1">
            <a:spLocks/>
          </p:cNvSpPr>
          <p:nvPr/>
        </p:nvSpPr>
        <p:spPr>
          <a:xfrm>
            <a:off x="126381" y="3446216"/>
            <a:ext cx="8278110" cy="14584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GB" sz="4800" dirty="0"/>
              <a:t>Chapter 5: 2020 to 2025</a:t>
            </a:r>
          </a:p>
          <a:p>
            <a:pPr algn="l"/>
            <a:r>
              <a:rPr lang="en-GB" sz="4800" dirty="0"/>
              <a:t>What’s The Story Right Now?</a:t>
            </a:r>
          </a:p>
        </p:txBody>
      </p:sp>
    </p:spTree>
    <p:extLst>
      <p:ext uri="{BB962C8B-B14F-4D97-AF65-F5344CB8AC3E}">
        <p14:creationId xmlns:p14="http://schemas.microsoft.com/office/powerpoint/2010/main" val="231502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0C51B852-485A-5D8B-C748-BE42DBE7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33683606-FAB6-069C-B354-37A583DF61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2020 to 2025 – Is There Something Going on?</a:t>
            </a:r>
            <a:endParaRPr sz="3600" dirty="0"/>
          </a:p>
        </p:txBody>
      </p:sp>
      <p:sp>
        <p:nvSpPr>
          <p:cNvPr id="218" name="Google Shape;218;p35">
            <a:extLst>
              <a:ext uri="{FF2B5EF4-FFF2-40B4-BE49-F238E27FC236}">
                <a16:creationId xmlns:a16="http://schemas.microsoft.com/office/drawing/2014/main" id="{1660CC5E-C30E-3753-F46F-53D746B824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86617" y="1146241"/>
            <a:ext cx="3172690" cy="38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 UFO Sightings 2020 – 2025 (July)</a:t>
            </a:r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E499DEC8-066B-211F-29EF-D8F7A425532E}"/>
              </a:ext>
            </a:extLst>
          </p:cNvPr>
          <p:cNvSpPr txBox="1">
            <a:spLocks/>
          </p:cNvSpPr>
          <p:nvPr/>
        </p:nvSpPr>
        <p:spPr>
          <a:xfrm>
            <a:off x="684693" y="1146241"/>
            <a:ext cx="3172690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2020 to 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683A4-A13C-4A23-3738-0A21A687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7" y="1644174"/>
            <a:ext cx="4129483" cy="2872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AAB3E6-405D-675B-5955-4FA152F68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722" y="1644174"/>
            <a:ext cx="4386718" cy="28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48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07CC0349-57C8-72C4-E089-09C469F0A83E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600" dirty="0"/>
              <a:t>2020 to 2025 – More Strange Sightings?</a:t>
            </a:r>
            <a:endParaRPr lang="en-GB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AA2EC-BC4B-AF35-6177-004A92B2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992"/>
          <a:stretch>
            <a:fillRect/>
          </a:stretch>
        </p:blipFill>
        <p:spPr>
          <a:xfrm>
            <a:off x="289561" y="975360"/>
            <a:ext cx="8535784" cy="38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59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E3239706-60BF-F2CD-8E65-D8502A98E3E2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600" dirty="0"/>
              <a:t>2020 to 2025 – Where Are We Today?</a:t>
            </a:r>
            <a:endParaRPr lang="en-GB" sz="3600" dirty="0"/>
          </a:p>
        </p:txBody>
      </p:sp>
      <p:sp>
        <p:nvSpPr>
          <p:cNvPr id="2" name="Google Shape;203;p33">
            <a:extLst>
              <a:ext uri="{FF2B5EF4-FFF2-40B4-BE49-F238E27FC236}">
                <a16:creationId xmlns:a16="http://schemas.microsoft.com/office/drawing/2014/main" id="{3B7588E2-50D9-DB70-D93E-506C58F5C095}"/>
              </a:ext>
            </a:extLst>
          </p:cNvPr>
          <p:cNvSpPr txBox="1">
            <a:spLocks/>
          </p:cNvSpPr>
          <p:nvPr/>
        </p:nvSpPr>
        <p:spPr>
          <a:xfrm>
            <a:off x="1582628" y="1045833"/>
            <a:ext cx="2504462" cy="341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273D40"/>
              </a:buClr>
              <a:buSzPts val="600"/>
            </a:pPr>
            <a:r>
              <a:rPr lang="en-GB" sz="2400" dirty="0"/>
              <a:t>“We are not dealing with science fiction — we are dealing with real events, real sightings, and real security implications.” </a:t>
            </a:r>
          </a:p>
          <a:p>
            <a:pPr marL="0" indent="0">
              <a:buClr>
                <a:srgbClr val="273D40"/>
              </a:buClr>
              <a:buSzPts val="600"/>
            </a:pPr>
            <a:endParaRPr lang="en-GB" dirty="0"/>
          </a:p>
          <a:p>
            <a:pPr marL="0" indent="0">
              <a:buClr>
                <a:srgbClr val="273D40"/>
              </a:buClr>
              <a:buSzPts val="600"/>
            </a:pPr>
            <a:r>
              <a:rPr lang="en-GB" dirty="0"/>
              <a:t>- Mark Christopher Lee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E4503-1F32-033F-DB1E-7EE524495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63596"/>
            <a:ext cx="2390629" cy="34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85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CEEB917E-0385-9EA0-243A-0FDAE10483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757593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Bonus: Bloopers (Some Less Convincing Sightings!)</a:t>
            </a: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FAE8F-7D74-0D34-AB03-0F96F21D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8" y="1119983"/>
            <a:ext cx="4175202" cy="3071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55B58-9612-F6D7-84CE-6A4E57A5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9982"/>
            <a:ext cx="4259022" cy="3071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544285-BD35-039F-F860-9AAA99EA93D1}"/>
              </a:ext>
            </a:extLst>
          </p:cNvPr>
          <p:cNvSpPr txBox="1"/>
          <p:nvPr/>
        </p:nvSpPr>
        <p:spPr>
          <a:xfrm>
            <a:off x="5692140" y="4331901"/>
            <a:ext cx="230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Halifax, April 2004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660D6-8D49-836C-39F9-24D4592B62CB}"/>
              </a:ext>
            </a:extLst>
          </p:cNvPr>
          <p:cNvSpPr txBox="1"/>
          <p:nvPr/>
        </p:nvSpPr>
        <p:spPr>
          <a:xfrm>
            <a:off x="1009928" y="4331901"/>
            <a:ext cx="252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Berkshire, September 2009</a:t>
            </a:r>
          </a:p>
        </p:txBody>
      </p:sp>
    </p:spTree>
    <p:extLst>
      <p:ext uri="{BB962C8B-B14F-4D97-AF65-F5344CB8AC3E}">
        <p14:creationId xmlns:p14="http://schemas.microsoft.com/office/powerpoint/2010/main" val="1484966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7;p35">
            <a:extLst>
              <a:ext uri="{FF2B5EF4-FFF2-40B4-BE49-F238E27FC236}">
                <a16:creationId xmlns:a16="http://schemas.microsoft.com/office/drawing/2014/main" id="{4A068692-A2A1-9998-538A-FA786CD3A8B0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5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Finally, Who’s Most Likely to Be ABDUCTED?</a:t>
            </a:r>
          </a:p>
        </p:txBody>
      </p:sp>
      <p:sp>
        <p:nvSpPr>
          <p:cNvPr id="11" name="Google Shape;218;p35">
            <a:extLst>
              <a:ext uri="{FF2B5EF4-FFF2-40B4-BE49-F238E27FC236}">
                <a16:creationId xmlns:a16="http://schemas.microsoft.com/office/drawing/2014/main" id="{1052931D-F8F3-2E1A-9A3D-056A85B195A4}"/>
              </a:ext>
            </a:extLst>
          </p:cNvPr>
          <p:cNvSpPr txBox="1">
            <a:spLocks/>
          </p:cNvSpPr>
          <p:nvPr/>
        </p:nvSpPr>
        <p:spPr>
          <a:xfrm>
            <a:off x="698732" y="1012804"/>
            <a:ext cx="3043569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The Most UFO sightings by City</a:t>
            </a:r>
          </a:p>
        </p:txBody>
      </p:sp>
      <p:sp>
        <p:nvSpPr>
          <p:cNvPr id="12" name="Google Shape;218;p35">
            <a:extLst>
              <a:ext uri="{FF2B5EF4-FFF2-40B4-BE49-F238E27FC236}">
                <a16:creationId xmlns:a16="http://schemas.microsoft.com/office/drawing/2014/main" id="{49237C92-62F9-18D3-3F2A-A377EE8A8469}"/>
              </a:ext>
            </a:extLst>
          </p:cNvPr>
          <p:cNvSpPr txBox="1">
            <a:spLocks/>
          </p:cNvSpPr>
          <p:nvPr/>
        </p:nvSpPr>
        <p:spPr>
          <a:xfrm>
            <a:off x="4366632" y="1345577"/>
            <a:ext cx="4472940" cy="359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1</a:t>
            </a:r>
            <a:r>
              <a:rPr lang="en" b="1" baseline="30000" dirty="0"/>
              <a:t>st</a:t>
            </a:r>
            <a:r>
              <a:rPr lang="en" b="1" dirty="0"/>
              <a:t> Place: 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Alex, Ruth, Lisa, Tim, Saka, Mustafa, Jagroop, </a:t>
            </a:r>
            <a:r>
              <a:rPr lang="en-GB" dirty="0"/>
              <a:t>Siân, and James!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2</a:t>
            </a:r>
            <a:r>
              <a:rPr lang="en-GB" b="1" baseline="30000" dirty="0"/>
              <a:t>nd</a:t>
            </a:r>
            <a:r>
              <a:rPr lang="en-GB" b="1" dirty="0"/>
              <a:t> Place: 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Hamza!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Safest: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Rahul, Harry, and Archie!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Conclusion? 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Let’s all move to Norwich! (17</a:t>
            </a:r>
            <a:r>
              <a:rPr lang="en-GB" baseline="30000" dirty="0"/>
              <a:t>th</a:t>
            </a:r>
            <a:r>
              <a:rPr lang="en-GB" dirty="0"/>
              <a:t> safest)</a:t>
            </a:r>
            <a:endParaRPr lang="e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dirty="0"/>
          </a:p>
          <a:p>
            <a:pPr marL="0" indent="0"/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65176-92C5-D03D-7C41-A1AEB159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83" y="1477196"/>
            <a:ext cx="3950066" cy="33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ray concrete road between green trees under gray clouds">
            <a:extLst>
              <a:ext uri="{FF2B5EF4-FFF2-40B4-BE49-F238E27FC236}">
                <a16:creationId xmlns:a16="http://schemas.microsoft.com/office/drawing/2014/main" id="{4ACC9B3F-190A-1643-8B30-23495C12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0;p32">
            <a:extLst>
              <a:ext uri="{FF2B5EF4-FFF2-40B4-BE49-F238E27FC236}">
                <a16:creationId xmlns:a16="http://schemas.microsoft.com/office/drawing/2014/main" id="{B6BB931F-B951-3AAC-54F3-ACA6DDFF9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650" y="128468"/>
            <a:ext cx="8839350" cy="1974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Reflection, setbacks, further ideas on the </a:t>
            </a:r>
            <a:r>
              <a:rPr lang="en" dirty="0"/>
              <a:t>p</a:t>
            </a:r>
            <a:r>
              <a:rPr lang="en" b="0" dirty="0"/>
              <a:t>roject </a:t>
            </a:r>
            <a:r>
              <a:rPr lang="en" dirty="0"/>
              <a:t>and my time at Digital Futures</a:t>
            </a:r>
            <a:endParaRPr b="0" dirty="0"/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AE7920C8-F055-8718-A599-18B58BA87B38}"/>
              </a:ext>
            </a:extLst>
          </p:cNvPr>
          <p:cNvSpPr txBox="1">
            <a:spLocks/>
          </p:cNvSpPr>
          <p:nvPr/>
        </p:nvSpPr>
        <p:spPr>
          <a:xfrm>
            <a:off x="304650" y="2423490"/>
            <a:ext cx="3436620" cy="238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sz="1600" b="1" dirty="0"/>
              <a:t>Limitations:</a:t>
            </a:r>
          </a:p>
          <a:p>
            <a:pPr marL="0" indent="0"/>
            <a:endParaRPr lang="e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/>
              <a:t>Data detail, ongoing commitments, EDA time </a:t>
            </a:r>
          </a:p>
          <a:p>
            <a:pPr marL="0" indent="0"/>
            <a:r>
              <a:rPr lang="en" sz="1600" dirty="0"/>
              <a:t>     (8 hours!)</a:t>
            </a:r>
          </a:p>
          <a:p>
            <a:pPr marL="0" indent="0"/>
            <a:endParaRPr lang="en" sz="1600" dirty="0"/>
          </a:p>
          <a:p>
            <a:pPr marL="0" indent="0"/>
            <a:r>
              <a:rPr lang="en" sz="1600" b="1" dirty="0"/>
              <a:t>Further ideas:</a:t>
            </a:r>
          </a:p>
          <a:p>
            <a:pPr marL="0" indent="0"/>
            <a:endParaRPr lang="e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/>
              <a:t>Using reddit and other sources (some had prices)</a:t>
            </a:r>
          </a:p>
          <a:p>
            <a:pPr marL="0" indent="0"/>
            <a:endParaRPr lang="en" sz="1600" dirty="0"/>
          </a:p>
        </p:txBody>
      </p:sp>
      <p:sp>
        <p:nvSpPr>
          <p:cNvPr id="3" name="Google Shape;218;p35">
            <a:extLst>
              <a:ext uri="{FF2B5EF4-FFF2-40B4-BE49-F238E27FC236}">
                <a16:creationId xmlns:a16="http://schemas.microsoft.com/office/drawing/2014/main" id="{95EE9860-8B0A-0ED5-B0E3-CE684BED4703}"/>
              </a:ext>
            </a:extLst>
          </p:cNvPr>
          <p:cNvSpPr txBox="1">
            <a:spLocks/>
          </p:cNvSpPr>
          <p:nvPr/>
        </p:nvSpPr>
        <p:spPr>
          <a:xfrm>
            <a:off x="6812280" y="2545080"/>
            <a:ext cx="2431220" cy="251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sz="1600" b="1" dirty="0"/>
              <a:t>Reflections:</a:t>
            </a:r>
          </a:p>
          <a:p>
            <a:pPr marL="0" indent="0"/>
            <a:endParaRPr lang="e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/>
              <a:t>New style of presenting for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/>
              <a:t>New LexMo emotion</a:t>
            </a:r>
          </a:p>
          <a:p>
            <a:pPr marL="0" indent="0"/>
            <a:r>
              <a:rPr lang="en" sz="1600" dirty="0"/>
              <a:t>      library for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/>
              <a:t>Used both first and half of second phases of DF academy</a:t>
            </a:r>
          </a:p>
          <a:p>
            <a:pPr marL="0" indent="0"/>
            <a:endParaRPr lang="en" sz="1600" dirty="0"/>
          </a:p>
          <a:p>
            <a:pPr marL="0" indent="0"/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404565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88;p40" title="aokigahara-forest-dark-style (7).jpg">
            <a:extLst>
              <a:ext uri="{FF2B5EF4-FFF2-40B4-BE49-F238E27FC236}">
                <a16:creationId xmlns:a16="http://schemas.microsoft.com/office/drawing/2014/main" id="{8C2C0ED5-E984-10E1-BD14-92F666F27D5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5571" b="5571"/>
          <a:stretch/>
        </p:blipFill>
        <p:spPr>
          <a:xfrm>
            <a:off x="0" y="0"/>
            <a:ext cx="91973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19FD11AB-D1E8-C9B9-6CD2-008B620DDC8D}"/>
              </a:ext>
            </a:extLst>
          </p:cNvPr>
          <p:cNvSpPr txBox="1">
            <a:spLocks/>
          </p:cNvSpPr>
          <p:nvPr/>
        </p:nvSpPr>
        <p:spPr>
          <a:xfrm>
            <a:off x="3879273" y="1446406"/>
            <a:ext cx="4039293" cy="19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5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Thanks for Watching!</a:t>
            </a:r>
          </a:p>
          <a:p>
            <a:endParaRPr lang="en-GB" sz="3600" dirty="0"/>
          </a:p>
          <a:p>
            <a:r>
              <a:rPr lang="en-GB" sz="36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2951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658ACAFA-E700-7CBA-AAE4-01246FC47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>
            <a:extLst>
              <a:ext uri="{FF2B5EF4-FFF2-40B4-BE49-F238E27FC236}">
                <a16:creationId xmlns:a16="http://schemas.microsoft.com/office/drawing/2014/main" id="{8F81FC04-80C5-1DCF-2199-36151CCD0BE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Agenda:</a:t>
            </a:r>
            <a:endParaRPr dirty="0"/>
          </a:p>
        </p:txBody>
      </p:sp>
      <p:sp>
        <p:nvSpPr>
          <p:cNvPr id="235" name="Google Shape;235;p37">
            <a:extLst>
              <a:ext uri="{FF2B5EF4-FFF2-40B4-BE49-F238E27FC236}">
                <a16:creationId xmlns:a16="http://schemas.microsoft.com/office/drawing/2014/main" id="{273EED5E-30FF-27B4-C1ED-E52A9BC496B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51236" y="1269107"/>
            <a:ext cx="4959873" cy="556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Explore why I chose this project </a:t>
            </a:r>
            <a:endParaRPr sz="1800" dirty="0"/>
          </a:p>
        </p:txBody>
      </p:sp>
      <p:sp>
        <p:nvSpPr>
          <p:cNvPr id="238" name="Google Shape;238;p37">
            <a:extLst>
              <a:ext uri="{FF2B5EF4-FFF2-40B4-BE49-F238E27FC236}">
                <a16:creationId xmlns:a16="http://schemas.microsoft.com/office/drawing/2014/main" id="{3F9C6650-B077-F918-1663-7053127A81F3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21673" y="1230856"/>
            <a:ext cx="47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41" name="Google Shape;241;p37">
            <a:extLst>
              <a:ext uri="{FF2B5EF4-FFF2-40B4-BE49-F238E27FC236}">
                <a16:creationId xmlns:a16="http://schemas.microsoft.com/office/drawing/2014/main" id="{43F833A6-E101-6496-771A-5FAC51186B44}"/>
              </a:ext>
            </a:extLst>
          </p:cNvPr>
          <p:cNvCxnSpPr/>
          <p:nvPr/>
        </p:nvCxnSpPr>
        <p:spPr>
          <a:xfrm>
            <a:off x="283020" y="1803556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203;p42">
            <a:extLst>
              <a:ext uri="{FF2B5EF4-FFF2-40B4-BE49-F238E27FC236}">
                <a16:creationId xmlns:a16="http://schemas.microsoft.com/office/drawing/2014/main" id="{DAE27405-1DD3-B344-12F2-AC72E809C1E1}"/>
              </a:ext>
            </a:extLst>
          </p:cNvPr>
          <p:cNvPicPr preferRelativeResize="0"/>
          <p:nvPr/>
        </p:nvPicPr>
        <p:blipFill>
          <a:blip r:embed="rId3">
            <a:alphaModFix/>
            <a:biLevel thresh="75000"/>
          </a:blip>
          <a:stretch>
            <a:fillRect/>
          </a:stretch>
        </p:blipFill>
        <p:spPr>
          <a:xfrm>
            <a:off x="6452839" y="0"/>
            <a:ext cx="2710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8;p37">
            <a:extLst>
              <a:ext uri="{FF2B5EF4-FFF2-40B4-BE49-F238E27FC236}">
                <a16:creationId xmlns:a16="http://schemas.microsoft.com/office/drawing/2014/main" id="{A5A86136-9F3A-6782-91CB-297DBC416F35}"/>
              </a:ext>
            </a:extLst>
          </p:cNvPr>
          <p:cNvSpPr txBox="1">
            <a:spLocks/>
          </p:cNvSpPr>
          <p:nvPr/>
        </p:nvSpPr>
        <p:spPr>
          <a:xfrm>
            <a:off x="231135" y="2165052"/>
            <a:ext cx="47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02</a:t>
            </a:r>
          </a:p>
        </p:txBody>
      </p:sp>
      <p:cxnSp>
        <p:nvCxnSpPr>
          <p:cNvPr id="7" name="Google Shape;241;p37">
            <a:extLst>
              <a:ext uri="{FF2B5EF4-FFF2-40B4-BE49-F238E27FC236}">
                <a16:creationId xmlns:a16="http://schemas.microsoft.com/office/drawing/2014/main" id="{671A5865-7D41-7AC1-2C66-11CF8DB3739C}"/>
              </a:ext>
            </a:extLst>
          </p:cNvPr>
          <p:cNvCxnSpPr/>
          <p:nvPr/>
        </p:nvCxnSpPr>
        <p:spPr>
          <a:xfrm>
            <a:off x="292482" y="2737752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38;p37">
            <a:extLst>
              <a:ext uri="{FF2B5EF4-FFF2-40B4-BE49-F238E27FC236}">
                <a16:creationId xmlns:a16="http://schemas.microsoft.com/office/drawing/2014/main" id="{41210876-BD61-485B-470D-63C5E2320A18}"/>
              </a:ext>
            </a:extLst>
          </p:cNvPr>
          <p:cNvSpPr txBox="1">
            <a:spLocks/>
          </p:cNvSpPr>
          <p:nvPr/>
        </p:nvSpPr>
        <p:spPr>
          <a:xfrm>
            <a:off x="216491" y="3011632"/>
            <a:ext cx="47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9" name="Google Shape;241;p37">
            <a:extLst>
              <a:ext uri="{FF2B5EF4-FFF2-40B4-BE49-F238E27FC236}">
                <a16:creationId xmlns:a16="http://schemas.microsoft.com/office/drawing/2014/main" id="{4E29CD97-49CF-E329-252D-53A1175B002E}"/>
              </a:ext>
            </a:extLst>
          </p:cNvPr>
          <p:cNvCxnSpPr/>
          <p:nvPr/>
        </p:nvCxnSpPr>
        <p:spPr>
          <a:xfrm>
            <a:off x="276491" y="3584332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35;p37">
            <a:extLst>
              <a:ext uri="{FF2B5EF4-FFF2-40B4-BE49-F238E27FC236}">
                <a16:creationId xmlns:a16="http://schemas.microsoft.com/office/drawing/2014/main" id="{90A87AD1-E65A-F0E5-7A60-35B5E725E40A}"/>
              </a:ext>
            </a:extLst>
          </p:cNvPr>
          <p:cNvSpPr txBox="1">
            <a:spLocks/>
          </p:cNvSpPr>
          <p:nvPr/>
        </p:nvSpPr>
        <p:spPr>
          <a:xfrm>
            <a:off x="853828" y="2115346"/>
            <a:ext cx="5212718" cy="91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1800" dirty="0"/>
              <a:t>Look at some of the UK’s major UFO events and observe the data trends from the 1980s to today!</a:t>
            </a:r>
          </a:p>
          <a:p>
            <a:pPr marL="0" indent="0"/>
            <a:endParaRPr lang="en-GB" sz="2000" dirty="0"/>
          </a:p>
        </p:txBody>
      </p:sp>
      <p:sp>
        <p:nvSpPr>
          <p:cNvPr id="11" name="Google Shape;235;p37">
            <a:extLst>
              <a:ext uri="{FF2B5EF4-FFF2-40B4-BE49-F238E27FC236}">
                <a16:creationId xmlns:a16="http://schemas.microsoft.com/office/drawing/2014/main" id="{4687897B-6B1E-D775-BDB0-CA9A62B39DFF}"/>
              </a:ext>
            </a:extLst>
          </p:cNvPr>
          <p:cNvSpPr txBox="1">
            <a:spLocks/>
          </p:cNvSpPr>
          <p:nvPr/>
        </p:nvSpPr>
        <p:spPr>
          <a:xfrm>
            <a:off x="851236" y="3071954"/>
            <a:ext cx="5492729" cy="83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1800" dirty="0"/>
              <a:t>Take you on a journey to see some real reports and potentially, your first real ufo sightings!</a:t>
            </a:r>
          </a:p>
        </p:txBody>
      </p:sp>
      <p:cxnSp>
        <p:nvCxnSpPr>
          <p:cNvPr id="3" name="Google Shape;241;p37">
            <a:extLst>
              <a:ext uri="{FF2B5EF4-FFF2-40B4-BE49-F238E27FC236}">
                <a16:creationId xmlns:a16="http://schemas.microsoft.com/office/drawing/2014/main" id="{FA5AD8C0-BE61-FD97-0A47-841E7B0A37C3}"/>
              </a:ext>
            </a:extLst>
          </p:cNvPr>
          <p:cNvCxnSpPr/>
          <p:nvPr/>
        </p:nvCxnSpPr>
        <p:spPr>
          <a:xfrm>
            <a:off x="276491" y="4463998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8;p37">
            <a:extLst>
              <a:ext uri="{FF2B5EF4-FFF2-40B4-BE49-F238E27FC236}">
                <a16:creationId xmlns:a16="http://schemas.microsoft.com/office/drawing/2014/main" id="{5CF58862-006F-0DEB-6637-FA9B7F98247E}"/>
              </a:ext>
            </a:extLst>
          </p:cNvPr>
          <p:cNvSpPr txBox="1">
            <a:spLocks/>
          </p:cNvSpPr>
          <p:nvPr/>
        </p:nvSpPr>
        <p:spPr>
          <a:xfrm>
            <a:off x="216491" y="3916238"/>
            <a:ext cx="47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6" name="Google Shape;235;p37">
            <a:extLst>
              <a:ext uri="{FF2B5EF4-FFF2-40B4-BE49-F238E27FC236}">
                <a16:creationId xmlns:a16="http://schemas.microsoft.com/office/drawing/2014/main" id="{35DAC0BF-387D-DED0-F50C-816E41CDB58F}"/>
              </a:ext>
            </a:extLst>
          </p:cNvPr>
          <p:cNvSpPr txBox="1">
            <a:spLocks/>
          </p:cNvSpPr>
          <p:nvPr/>
        </p:nvSpPr>
        <p:spPr>
          <a:xfrm>
            <a:off x="851235" y="4029212"/>
            <a:ext cx="5492729" cy="45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1800" dirty="0"/>
              <a:t>Some bonus material and reflection on the journey to get here </a:t>
            </a:r>
          </a:p>
        </p:txBody>
      </p:sp>
    </p:spTree>
    <p:extLst>
      <p:ext uri="{BB962C8B-B14F-4D97-AF65-F5344CB8AC3E}">
        <p14:creationId xmlns:p14="http://schemas.microsoft.com/office/powerpoint/2010/main" val="271788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789F10A4-EB88-D74E-845C-93129658B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D733BA6B-26A7-6D0B-92EF-D467F3A3878E}"/>
              </a:ext>
            </a:extLst>
          </p:cNvPr>
          <p:cNvSpPr txBox="1">
            <a:spLocks/>
          </p:cNvSpPr>
          <p:nvPr/>
        </p:nvSpPr>
        <p:spPr>
          <a:xfrm>
            <a:off x="351078" y="936362"/>
            <a:ext cx="8473440" cy="400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Video of a UFO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Video link: </a:t>
            </a:r>
            <a:r>
              <a:rPr lang="en-GB" dirty="0">
                <a:hlinkClick r:id="rId2"/>
              </a:rPr>
              <a:t>https://www.beamsinvestigations.org/Flying%20Saucer%20Over%20Weymouth%201998%20-%20Video%20Accredited%20by%20Scientists%20as%20Genuine%20Daylight%20UFO%20Stabilized.htm</a:t>
            </a:r>
            <a:endParaRPr lang="en-GB" dirty="0"/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Slide: Situation and Task – Why Did I Chose This Project?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Picture on top: </a:t>
            </a:r>
            <a:r>
              <a:rPr lang="en-GB" dirty="0">
                <a:hlinkClick r:id="rId3"/>
              </a:rPr>
              <a:t>https://www.gov.uk/government/publications/ufo-reports-in-the-uk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Picture on bottom: </a:t>
            </a:r>
            <a:r>
              <a:rPr lang="en-GB" dirty="0">
                <a:hlinkClick r:id="rId4"/>
              </a:rPr>
              <a:t>https://nuforc.org/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Screen recording: </a:t>
            </a:r>
            <a:r>
              <a:rPr lang="en-GB" dirty="0">
                <a:hlinkClick r:id="rId5"/>
              </a:rPr>
              <a:t>https://www.beamsinvestigations.org/ufo-reports.html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" b="1" dirty="0"/>
          </a:p>
          <a:p>
            <a:pPr marL="0" indent="0"/>
            <a:r>
              <a:rPr lang="en" b="1" dirty="0"/>
              <a:t>Slide: The Rendlesham Forest Incident Summary</a:t>
            </a:r>
          </a:p>
          <a:p>
            <a:pPr marL="0" indent="0"/>
            <a:endParaRPr lang="en-GB" dirty="0"/>
          </a:p>
          <a:p>
            <a:pPr marL="0" indent="0"/>
            <a:r>
              <a:rPr lang="en" dirty="0"/>
              <a:t>Picture 1: </a:t>
            </a:r>
            <a:r>
              <a:rPr lang="en-GB" dirty="0">
                <a:hlinkClick r:id="rId6"/>
              </a:rPr>
              <a:t>https://en.wikipedia.org/wiki/Rendlesham_Forest_incident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2: </a:t>
            </a:r>
            <a:r>
              <a:rPr lang="en-GB" dirty="0">
                <a:hlinkClick r:id="rId6"/>
              </a:rPr>
              <a:t>https://en.wikipedia.org/wiki/Rendlesham_Forest_incident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3: </a:t>
            </a:r>
            <a:r>
              <a:rPr lang="en-GB" dirty="0">
                <a:hlinkClick r:id="rId7"/>
              </a:rPr>
              <a:t>https://www.telegraph.co.uk/films/0/britains-roswell-really-happened-rendlesham-forest-ufo-incident/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4: </a:t>
            </a:r>
            <a:r>
              <a:rPr lang="en-GB" dirty="0">
                <a:hlinkClick r:id="rId8"/>
              </a:rPr>
              <a:t>https://griffmonster-walks.blogspot.com/2018/08/rendlesham-forest-and-butley-walk.html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09564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F38C5-FDC4-AC51-D36B-87087D4DE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15CE327F-DB33-B212-E12A-ED6158742A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CB988B12-8F19-CB2B-A1AB-DF709FB376C4}"/>
              </a:ext>
            </a:extLst>
          </p:cNvPr>
          <p:cNvSpPr txBox="1">
            <a:spLocks/>
          </p:cNvSpPr>
          <p:nvPr/>
        </p:nvSpPr>
        <p:spPr>
          <a:xfrm>
            <a:off x="351078" y="1138620"/>
            <a:ext cx="8473440" cy="373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1980s to 1990s – Pictures: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Picture on left:</a:t>
            </a:r>
          </a:p>
          <a:p>
            <a:pPr marL="0" indent="0"/>
            <a:r>
              <a:rPr lang="en-GB" dirty="0">
                <a:hlinkClick r:id="rId2"/>
              </a:rPr>
              <a:t>https://www.beamsinvestigations.org/UFO%201984,%20Weston%27s%20Grand%20Pier%20Somerset,%20UK.htm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on right:</a:t>
            </a:r>
          </a:p>
          <a:p>
            <a:pPr marL="0" indent="0"/>
            <a:r>
              <a:rPr lang="en-GB" dirty="0">
                <a:hlinkClick r:id="rId3"/>
              </a:rPr>
              <a:t>https://www.beamsinvestigations.org/01061987InterestingUFOCapturedOverlfracombeDevon.html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" b="1" dirty="0"/>
              <a:t>Slide: 1990 to 2000 – More Media?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X-Files image: </a:t>
            </a:r>
            <a:r>
              <a:rPr lang="en-GB" dirty="0">
                <a:hlinkClick r:id="rId4"/>
              </a:rPr>
              <a:t>https://www.imdb.com/title/tt0106179/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" dirty="0"/>
          </a:p>
          <a:p>
            <a:pPr marL="0" indent="0"/>
            <a:endParaRPr lang="en" b="1" dirty="0"/>
          </a:p>
          <a:p>
            <a:pPr marL="0" indent="0"/>
            <a:endParaRPr lang="en-GB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92168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860B-D046-AB58-26B7-D21B0D930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E1C08456-22E6-D3F2-B504-28B7C8736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B80DF596-C127-519C-EEA9-3B3EB2CE87C4}"/>
              </a:ext>
            </a:extLst>
          </p:cNvPr>
          <p:cNvSpPr txBox="1">
            <a:spLocks/>
          </p:cNvSpPr>
          <p:nvPr/>
        </p:nvSpPr>
        <p:spPr>
          <a:xfrm>
            <a:off x="351078" y="936361"/>
            <a:ext cx="8647449" cy="400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The A7 Abduction Case: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November 1995 The UK Sunday Express:</a:t>
            </a:r>
          </a:p>
          <a:p>
            <a:pPr marL="0" indent="0"/>
            <a:r>
              <a:rPr lang="en-GB" dirty="0">
                <a:hlinkClick r:id="rId3"/>
              </a:rPr>
              <a:t>https://www.beamsinvestigations.org/A70%20abduction%20with%20Colin%20Wright%20near%20Tarbrax,%20Scotland,%20southwest%20of%20Edinburgh%20that%20occurred%20August%2017,%201992.htm</a:t>
            </a:r>
            <a:r>
              <a:rPr lang="en-GB" dirty="0"/>
              <a:t> </a:t>
            </a:r>
            <a:endParaRPr lang="en" b="1" dirty="0"/>
          </a:p>
          <a:p>
            <a:pPr marL="0" indent="0"/>
            <a:endParaRPr lang="en-GB" dirty="0"/>
          </a:p>
          <a:p>
            <a:pPr marL="0" indent="0"/>
            <a:r>
              <a:rPr lang="en" dirty="0"/>
              <a:t>Alien drawing: </a:t>
            </a:r>
            <a:r>
              <a:rPr lang="en-GB" dirty="0">
                <a:hlinkClick r:id="rId3"/>
              </a:rPr>
              <a:t>https://www.beamsinvestigations.org/A70%20abduction%20with%20Colin%20Wright%20near%20Tarbrax,%20Scotland,%20southwest%20of%20Edinburgh%20that%20occurred%20August%2017,%201992.htm</a:t>
            </a:r>
            <a:r>
              <a:rPr lang="en-GB" dirty="0"/>
              <a:t> </a:t>
            </a:r>
          </a:p>
          <a:p>
            <a:pPr marL="0" indent="0"/>
            <a:endParaRPr lang="en" b="1" dirty="0"/>
          </a:p>
          <a:p>
            <a:pPr marL="0" indent="0"/>
            <a:r>
              <a:rPr lang="en" b="1" dirty="0"/>
              <a:t>Slide: 2000 – 2010: Newspaper Reports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Image on Left: </a:t>
            </a:r>
          </a:p>
          <a:p>
            <a:pPr marL="0" indent="0"/>
            <a:r>
              <a:rPr lang="en-GB" dirty="0">
                <a:hlinkClick r:id="rId4"/>
              </a:rPr>
              <a:t>https://www.beamsinvestigations.org/our%20sighting.jpg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Centre image: </a:t>
            </a:r>
          </a:p>
          <a:p>
            <a:pPr marL="0" indent="0"/>
            <a:r>
              <a:rPr lang="en-GB" dirty="0">
                <a:hlinkClick r:id="rId5"/>
              </a:rPr>
              <a:t>http://news.bbc.co.uk/local/london/hi/people_and_places/newsid_8352000/8352111.stm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Image on right: </a:t>
            </a:r>
            <a:r>
              <a:rPr lang="en-GB" dirty="0">
                <a:hlinkClick r:id="rId6"/>
              </a:rPr>
              <a:t>https://www.beamsinvestigations.org/I%20Smell%20a%20Rat%20in%20the%20Conisholme%20Affair.htm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-GB" dirty="0"/>
              <a:t> </a:t>
            </a:r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47331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CCF9A-5448-C5B4-5F6B-15AC8E9F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CA28CB85-C440-CAED-5E51-AB688A014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9EB0E75B-8008-976F-5D38-10C37E27DFEE}"/>
              </a:ext>
            </a:extLst>
          </p:cNvPr>
          <p:cNvSpPr txBox="1">
            <a:spLocks/>
          </p:cNvSpPr>
          <p:nvPr/>
        </p:nvSpPr>
        <p:spPr>
          <a:xfrm>
            <a:off x="351078" y="1138620"/>
            <a:ext cx="8473440" cy="373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1990 to 2000 – 1998 Video of a UFO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Video:  </a:t>
            </a:r>
          </a:p>
          <a:p>
            <a:pPr marL="0" indent="0"/>
            <a:r>
              <a:rPr lang="en-GB" dirty="0">
                <a:hlinkClick r:id="rId2"/>
              </a:rPr>
              <a:t>https://www.beamsinvestigations.org/july21.html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Slide: </a:t>
            </a:r>
            <a:r>
              <a:rPr lang="en" b="1" dirty="0"/>
              <a:t>2020 to 2025 – Strange Sightings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Snapshot taken from:  </a:t>
            </a:r>
            <a:r>
              <a:rPr lang="en-GB" dirty="0">
                <a:hlinkClick r:id="rId3"/>
              </a:rPr>
              <a:t>https://www.youtube.com/watch?v=XPBZa83mXWI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-GB" b="1" dirty="0"/>
          </a:p>
          <a:p>
            <a:pPr marL="0" indent="0"/>
            <a:r>
              <a:rPr lang="en" b="1" dirty="0"/>
              <a:t>Slide: 2020 to 2025 – Where Are We Today?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Quotes and picture taken from: </a:t>
            </a:r>
            <a:r>
              <a:rPr lang="en-GB" dirty="0">
                <a:hlinkClick r:id="rId4"/>
              </a:rPr>
              <a:t>https://www.journalism.co.uk/press-releases/new-ufo-disclosure-group-launches-in-uk-with-screening-of-royal-ufo-film/s66/a1245968/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37642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4DEC2-1B83-5B5F-03A8-42DCEFC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BA48EA93-B039-DFAC-5B20-A8D122072D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3B9E156B-8CDD-4AE9-9942-2CD9D9785D4C}"/>
              </a:ext>
            </a:extLst>
          </p:cNvPr>
          <p:cNvSpPr txBox="1">
            <a:spLocks/>
          </p:cNvSpPr>
          <p:nvPr/>
        </p:nvSpPr>
        <p:spPr>
          <a:xfrm>
            <a:off x="351078" y="1138621"/>
            <a:ext cx="8473440" cy="38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 Bonus 2: Bloopers: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Picture on left: </a:t>
            </a:r>
            <a:r>
              <a:rPr lang="en-GB" dirty="0">
                <a:hlinkClick r:id="rId2"/>
              </a:rPr>
              <a:t>https://www.beamsinvestigations.org/BlackHoleUFO28092009Berks.html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on right: </a:t>
            </a:r>
            <a:r>
              <a:rPr lang="en-GB" dirty="0">
                <a:hlinkClick r:id="rId3"/>
              </a:rPr>
              <a:t>https://www.beamsinvestigations.org/A%20Supposed%20UFO%20Photographed%20in%20Shibden%20Park%20Halifax,%20Yorks,%20UK%20-%20April,%202004.htm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Library for NLP analysis: </a:t>
            </a:r>
            <a:r>
              <a:rPr lang="en-GB" dirty="0">
                <a:hlinkClick r:id="rId4"/>
              </a:rPr>
              <a:t>https://github.com/dinbav/LeXmo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2 Themes Used: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Please see the next 2 attribution slides for the themes used:</a:t>
            </a:r>
          </a:p>
          <a:p>
            <a:pPr marL="0" indent="0"/>
            <a:endParaRPr lang="en-GB" dirty="0"/>
          </a:p>
          <a:p>
            <a:pPr marL="0" indent="0"/>
            <a:endParaRPr lang="en-GB" b="1" dirty="0"/>
          </a:p>
          <a:p>
            <a:pPr marL="0" indent="0"/>
            <a:endParaRPr lang="en-GB" b="1" dirty="0"/>
          </a:p>
          <a:p>
            <a:pPr marL="0" indent="0"/>
            <a:endParaRPr lang="en" b="1" dirty="0"/>
          </a:p>
          <a:p>
            <a:pPr marL="0" indent="0"/>
            <a:endParaRPr lang="en-GB" dirty="0"/>
          </a:p>
          <a:p>
            <a:pPr marL="0" indent="0"/>
            <a:endParaRPr lang="en-GB" b="1" dirty="0"/>
          </a:p>
          <a:p>
            <a:pPr marL="0" indent="0"/>
            <a:endParaRPr lang="en-GB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23598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70"/>
          <p:cNvPicPr preferRelativeResize="0"/>
          <p:nvPr/>
        </p:nvPicPr>
        <p:blipFill rotWithShape="1">
          <a:blip r:embed="rId3">
            <a:alphaModFix/>
          </a:blip>
          <a:srcRect l="4461"/>
          <a:stretch/>
        </p:blipFill>
        <p:spPr>
          <a:xfrm>
            <a:off x="5335800" y="481500"/>
            <a:ext cx="2930650" cy="41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0"/>
          <p:cNvSpPr txBox="1">
            <a:spLocks noGrp="1"/>
          </p:cNvSpPr>
          <p:nvPr>
            <p:ph type="title"/>
          </p:nvPr>
        </p:nvSpPr>
        <p:spPr>
          <a:xfrm>
            <a:off x="986401" y="548650"/>
            <a:ext cx="43494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9" name="Google Shape;599;p70"/>
          <p:cNvSpPr txBox="1">
            <a:spLocks noGrp="1"/>
          </p:cNvSpPr>
          <p:nvPr>
            <p:ph type="subTitle" idx="1"/>
          </p:nvPr>
        </p:nvSpPr>
        <p:spPr>
          <a:xfrm>
            <a:off x="986400" y="1728413"/>
            <a:ext cx="36615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uFill>
                  <a:noFill/>
                </a:uFill>
                <a:hlinkClick r:id="rId4"/>
              </a:rPr>
              <a:t>addyouremail@freepik.com</a:t>
            </a:r>
            <a:r>
              <a:rPr lang="en"/>
              <a:t> | +91 620 421 838 | 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00" name="Google Shape;600;p70"/>
          <p:cNvSpPr/>
          <p:nvPr/>
        </p:nvSpPr>
        <p:spPr>
          <a:xfrm>
            <a:off x="1075814" y="3044015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01" name="Google Shape;601;p70"/>
          <p:cNvGrpSpPr/>
          <p:nvPr/>
        </p:nvGrpSpPr>
        <p:grpSpPr>
          <a:xfrm>
            <a:off x="1596354" y="3043953"/>
            <a:ext cx="407432" cy="407391"/>
            <a:chOff x="812101" y="2571761"/>
            <a:chExt cx="417066" cy="417024"/>
          </a:xfrm>
        </p:grpSpPr>
        <p:sp>
          <p:nvSpPr>
            <p:cNvPr id="602" name="Google Shape;602;p7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7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70"/>
          <p:cNvGrpSpPr/>
          <p:nvPr/>
        </p:nvGrpSpPr>
        <p:grpSpPr>
          <a:xfrm>
            <a:off x="2116948" y="3043953"/>
            <a:ext cx="407391" cy="407391"/>
            <a:chOff x="1323129" y="2571761"/>
            <a:chExt cx="417024" cy="417024"/>
          </a:xfrm>
        </p:grpSpPr>
        <p:sp>
          <p:nvSpPr>
            <p:cNvPr id="607" name="Google Shape;607;p7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7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7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70"/>
          <p:cNvSpPr txBox="1"/>
          <p:nvPr/>
        </p:nvSpPr>
        <p:spPr>
          <a:xfrm>
            <a:off x="986399" y="4254063"/>
            <a:ext cx="37029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rtan"/>
                <a:ea typeface="Spartan"/>
                <a:cs typeface="Spartan"/>
                <a:sym typeface="Spartan"/>
              </a:rPr>
              <a:t>Please, keep this slide for the attribution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612" name="Google Shape;612;p70"/>
          <p:cNvSpPr/>
          <p:nvPr/>
        </p:nvSpPr>
        <p:spPr>
          <a:xfrm>
            <a:off x="4467300" y="4295475"/>
            <a:ext cx="209400" cy="209400"/>
          </a:xfrm>
          <a:prstGeom prst="ellipse">
            <a:avLst/>
          </a:prstGeom>
          <a:solidFill>
            <a:srgbClr val="CC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228600" y="3468000"/>
            <a:ext cx="50901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13" name="Google Shape;313;p43"/>
          <p:cNvSpPr txBox="1"/>
          <p:nvPr/>
        </p:nvSpPr>
        <p:spPr>
          <a:xfrm>
            <a:off x="6079475" y="875100"/>
            <a:ext cx="2835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0943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+00 000 000 000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grpSp>
        <p:nvGrpSpPr>
          <p:cNvPr id="315" name="Google Shape;315;p43"/>
          <p:cNvGrpSpPr/>
          <p:nvPr/>
        </p:nvGrpSpPr>
        <p:grpSpPr>
          <a:xfrm>
            <a:off x="228588" y="1410304"/>
            <a:ext cx="352800" cy="346771"/>
            <a:chOff x="228588" y="1410304"/>
            <a:chExt cx="352800" cy="346771"/>
          </a:xfrm>
        </p:grpSpPr>
        <p:sp>
          <p:nvSpPr>
            <p:cNvPr id="316" name="Google Shape;316;p43"/>
            <p:cNvSpPr/>
            <p:nvPr/>
          </p:nvSpPr>
          <p:spPr>
            <a:xfrm>
              <a:off x="271608" y="1410304"/>
              <a:ext cx="266760" cy="266760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7" name="Google Shape;317;p43"/>
            <p:cNvCxnSpPr/>
            <p:nvPr/>
          </p:nvCxnSpPr>
          <p:spPr>
            <a:xfrm>
              <a:off x="2285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8" name="Google Shape;318;p43"/>
          <p:cNvGrpSpPr/>
          <p:nvPr/>
        </p:nvGrpSpPr>
        <p:grpSpPr>
          <a:xfrm>
            <a:off x="809088" y="1410299"/>
            <a:ext cx="352800" cy="346776"/>
            <a:chOff x="809088" y="1410299"/>
            <a:chExt cx="352800" cy="346776"/>
          </a:xfrm>
        </p:grpSpPr>
        <p:grpSp>
          <p:nvGrpSpPr>
            <p:cNvPr id="319" name="Google Shape;319;p43"/>
            <p:cNvGrpSpPr/>
            <p:nvPr/>
          </p:nvGrpSpPr>
          <p:grpSpPr>
            <a:xfrm>
              <a:off x="851801" y="1410299"/>
              <a:ext cx="266797" cy="266770"/>
              <a:chOff x="812101" y="2571761"/>
              <a:chExt cx="417066" cy="417024"/>
            </a:xfrm>
          </p:grpSpPr>
          <p:sp>
            <p:nvSpPr>
              <p:cNvPr id="320" name="Google Shape;320;p4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4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4" name="Google Shape;324;p43"/>
            <p:cNvCxnSpPr/>
            <p:nvPr/>
          </p:nvCxnSpPr>
          <p:spPr>
            <a:xfrm>
              <a:off x="8090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5" name="Google Shape;325;p43"/>
          <p:cNvGrpSpPr/>
          <p:nvPr/>
        </p:nvGrpSpPr>
        <p:grpSpPr>
          <a:xfrm>
            <a:off x="1389588" y="1410299"/>
            <a:ext cx="352800" cy="346776"/>
            <a:chOff x="1389588" y="1410299"/>
            <a:chExt cx="352800" cy="346776"/>
          </a:xfrm>
        </p:grpSpPr>
        <p:grpSp>
          <p:nvGrpSpPr>
            <p:cNvPr id="326" name="Google Shape;326;p43"/>
            <p:cNvGrpSpPr/>
            <p:nvPr/>
          </p:nvGrpSpPr>
          <p:grpSpPr>
            <a:xfrm>
              <a:off x="1432032" y="1410299"/>
              <a:ext cx="266770" cy="266770"/>
              <a:chOff x="1323129" y="2571761"/>
              <a:chExt cx="417024" cy="417024"/>
            </a:xfrm>
          </p:grpSpPr>
          <p:sp>
            <p:nvSpPr>
              <p:cNvPr id="327" name="Google Shape;327;p4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1" name="Google Shape;331;p43"/>
            <p:cNvCxnSpPr/>
            <p:nvPr/>
          </p:nvCxnSpPr>
          <p:spPr>
            <a:xfrm>
              <a:off x="13895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2" name="Google Shape;332;p43"/>
          <p:cNvGrpSpPr/>
          <p:nvPr/>
        </p:nvGrpSpPr>
        <p:grpSpPr>
          <a:xfrm>
            <a:off x="1970088" y="1406483"/>
            <a:ext cx="352800" cy="350592"/>
            <a:chOff x="1970088" y="1406483"/>
            <a:chExt cx="352800" cy="350592"/>
          </a:xfrm>
        </p:grpSpPr>
        <p:sp>
          <p:nvSpPr>
            <p:cNvPr id="333" name="Google Shape;333;p43"/>
            <p:cNvSpPr/>
            <p:nvPr/>
          </p:nvSpPr>
          <p:spPr>
            <a:xfrm>
              <a:off x="2012236" y="1406483"/>
              <a:ext cx="268502" cy="274403"/>
            </a:xfrm>
            <a:custGeom>
              <a:avLst/>
              <a:gdLst/>
              <a:ahLst/>
              <a:cxnLst/>
              <a:rect l="l" t="t" r="r" b="b"/>
              <a:pathLst>
                <a:path w="6712561" h="6860069" extrusionOk="0">
                  <a:moveTo>
                    <a:pt x="3994869" y="2904749"/>
                  </a:moveTo>
                  <a:lnTo>
                    <a:pt x="6493788" y="0"/>
                  </a:lnTo>
                  <a:lnTo>
                    <a:pt x="5901628" y="0"/>
                  </a:lnTo>
                  <a:lnTo>
                    <a:pt x="3731848" y="2522189"/>
                  </a:lnTo>
                  <a:lnTo>
                    <a:pt x="1998833" y="0"/>
                  </a:lnTo>
                  <a:lnTo>
                    <a:pt x="0" y="0"/>
                  </a:lnTo>
                  <a:lnTo>
                    <a:pt x="2620640" y="3813966"/>
                  </a:lnTo>
                  <a:lnTo>
                    <a:pt x="0" y="6860070"/>
                  </a:lnTo>
                  <a:lnTo>
                    <a:pt x="592216" y="6860070"/>
                  </a:lnTo>
                  <a:lnTo>
                    <a:pt x="2883548" y="4196581"/>
                  </a:lnTo>
                  <a:lnTo>
                    <a:pt x="4713728" y="6860070"/>
                  </a:lnTo>
                  <a:lnTo>
                    <a:pt x="6712561" y="6860070"/>
                  </a:lnTo>
                  <a:lnTo>
                    <a:pt x="3994757" y="2904749"/>
                  </a:lnTo>
                  <a:lnTo>
                    <a:pt x="3994925" y="2904749"/>
                  </a:lnTo>
                  <a:close/>
                  <a:moveTo>
                    <a:pt x="3183768" y="3847528"/>
                  </a:moveTo>
                  <a:lnTo>
                    <a:pt x="2918230" y="3467765"/>
                  </a:lnTo>
                  <a:lnTo>
                    <a:pt x="805563" y="445770"/>
                  </a:lnTo>
                  <a:lnTo>
                    <a:pt x="1715115" y="445770"/>
                  </a:lnTo>
                  <a:lnTo>
                    <a:pt x="3420106" y="2884611"/>
                  </a:lnTo>
                  <a:lnTo>
                    <a:pt x="3685644" y="3264375"/>
                  </a:lnTo>
                  <a:lnTo>
                    <a:pt x="5901907" y="6434494"/>
                  </a:lnTo>
                  <a:lnTo>
                    <a:pt x="4992356" y="6434494"/>
                  </a:lnTo>
                  <a:lnTo>
                    <a:pt x="3183824" y="3847640"/>
                  </a:lnTo>
                  <a:lnTo>
                    <a:pt x="3183824" y="38474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4" name="Google Shape;334;p43"/>
            <p:cNvCxnSpPr/>
            <p:nvPr/>
          </p:nvCxnSpPr>
          <p:spPr>
            <a:xfrm>
              <a:off x="19700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552821E0-E09B-B97B-4BC2-A46BD282ED6E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750666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5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Situation and Task – Why Did I Chose This Project?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1C590-83F3-1CE2-437D-514FF1A93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126" y="2302070"/>
            <a:ext cx="3446763" cy="1346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EA29E-4326-522D-5ED7-6DFE11D25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97" y="1813392"/>
            <a:ext cx="1885060" cy="2350204"/>
          </a:xfrm>
          <a:prstGeom prst="rect">
            <a:avLst/>
          </a:prstGeom>
        </p:spPr>
      </p:pic>
      <p:sp>
        <p:nvSpPr>
          <p:cNvPr id="6" name="Google Shape;218;p35">
            <a:extLst>
              <a:ext uri="{FF2B5EF4-FFF2-40B4-BE49-F238E27FC236}">
                <a16:creationId xmlns:a16="http://schemas.microsoft.com/office/drawing/2014/main" id="{C31FFE49-ABB7-2902-3039-C3AC36B21748}"/>
              </a:ext>
            </a:extLst>
          </p:cNvPr>
          <p:cNvSpPr txBox="1">
            <a:spLocks/>
          </p:cNvSpPr>
          <p:nvPr/>
        </p:nvSpPr>
        <p:spPr>
          <a:xfrm>
            <a:off x="468940" y="1113325"/>
            <a:ext cx="1359774" cy="36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1. Inspiration</a:t>
            </a:r>
          </a:p>
        </p:txBody>
      </p:sp>
      <p:sp>
        <p:nvSpPr>
          <p:cNvPr id="8" name="Google Shape;218;p35">
            <a:extLst>
              <a:ext uri="{FF2B5EF4-FFF2-40B4-BE49-F238E27FC236}">
                <a16:creationId xmlns:a16="http://schemas.microsoft.com/office/drawing/2014/main" id="{6C80A7FD-F0C0-B359-55D0-2767CC760442}"/>
              </a:ext>
            </a:extLst>
          </p:cNvPr>
          <p:cNvSpPr txBox="1">
            <a:spLocks/>
          </p:cNvSpPr>
          <p:nvPr/>
        </p:nvSpPr>
        <p:spPr>
          <a:xfrm>
            <a:off x="2158289" y="1121149"/>
            <a:ext cx="3918203" cy="36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b="1" dirty="0"/>
              <a:t>2. Site - Webscraped to fill gaps in the history</a:t>
            </a:r>
          </a:p>
        </p:txBody>
      </p:sp>
      <p:sp>
        <p:nvSpPr>
          <p:cNvPr id="10" name="Google Shape;218;p35">
            <a:extLst>
              <a:ext uri="{FF2B5EF4-FFF2-40B4-BE49-F238E27FC236}">
                <a16:creationId xmlns:a16="http://schemas.microsoft.com/office/drawing/2014/main" id="{EAD49888-8CD7-0CB1-67E3-8C900F2C2AB3}"/>
              </a:ext>
            </a:extLst>
          </p:cNvPr>
          <p:cNvSpPr txBox="1">
            <a:spLocks/>
          </p:cNvSpPr>
          <p:nvPr/>
        </p:nvSpPr>
        <p:spPr>
          <a:xfrm>
            <a:off x="5815890" y="1134257"/>
            <a:ext cx="3328110" cy="36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b="1" dirty="0"/>
              <a:t>3. Media for each sighting</a:t>
            </a:r>
          </a:p>
        </p:txBody>
      </p:sp>
      <p:pic>
        <p:nvPicPr>
          <p:cNvPr id="11" name="20250822-1116-18.0256551">
            <a:hlinkClick r:id="" action="ppaction://media"/>
            <a:extLst>
              <a:ext uri="{FF2B5EF4-FFF2-40B4-BE49-F238E27FC236}">
                <a16:creationId xmlns:a16="http://schemas.microsoft.com/office/drawing/2014/main" id="{7E4A1D7E-84BA-124F-D850-F1CD607A8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80569" y="1620981"/>
            <a:ext cx="2798751" cy="3081193"/>
          </a:xfrm>
          <a:prstGeom prst="rect">
            <a:avLst/>
          </a:prstGeom>
        </p:spPr>
      </p:pic>
      <p:sp>
        <p:nvSpPr>
          <p:cNvPr id="12" name="Google Shape;218;p35">
            <a:extLst>
              <a:ext uri="{FF2B5EF4-FFF2-40B4-BE49-F238E27FC236}">
                <a16:creationId xmlns:a16="http://schemas.microsoft.com/office/drawing/2014/main" id="{0E6A8C81-85D3-F222-C68A-7F73684BDA18}"/>
              </a:ext>
            </a:extLst>
          </p:cNvPr>
          <p:cNvSpPr txBox="1">
            <a:spLocks/>
          </p:cNvSpPr>
          <p:nvPr/>
        </p:nvSpPr>
        <p:spPr>
          <a:xfrm>
            <a:off x="132256" y="4297379"/>
            <a:ext cx="5859836" cy="5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Task: To leave you more aware and informed of the history so you’ll know that sightings are a common occur</a:t>
            </a:r>
            <a:r>
              <a:rPr lang="en-GB" b="1" dirty="0"/>
              <a:t>r</a:t>
            </a:r>
            <a:r>
              <a:rPr lang="en" b="1" dirty="0"/>
              <a:t>ence (</a:t>
            </a:r>
            <a:r>
              <a:rPr lang="en-GB" b="1" dirty="0"/>
              <a:t>Oh</a:t>
            </a:r>
            <a:r>
              <a:rPr lang="en" b="1" dirty="0"/>
              <a:t>, and entertain!)</a:t>
            </a:r>
          </a:p>
        </p:txBody>
      </p:sp>
    </p:spTree>
    <p:extLst>
      <p:ext uri="{BB962C8B-B14F-4D97-AF65-F5344CB8AC3E}">
        <p14:creationId xmlns:p14="http://schemas.microsoft.com/office/powerpoint/2010/main" val="7433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UK UFO History – What’s Been Going On?</a:t>
            </a:r>
            <a:endParaRPr sz="3600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subTitle" idx="1"/>
          </p:nvPr>
        </p:nvSpPr>
        <p:spPr>
          <a:xfrm>
            <a:off x="5514461" y="1159336"/>
            <a:ext cx="2403762" cy="38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 UFO Sightings By Month</a:t>
            </a:r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08991467-9DCA-A26D-2380-5F329FB7926A}"/>
              </a:ext>
            </a:extLst>
          </p:cNvPr>
          <p:cNvSpPr txBox="1">
            <a:spLocks/>
          </p:cNvSpPr>
          <p:nvPr/>
        </p:nvSpPr>
        <p:spPr>
          <a:xfrm>
            <a:off x="872647" y="1159336"/>
            <a:ext cx="3020291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1980 - 2025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EE6A7-F527-7CAB-68C6-91D0FCDD9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8" y="1659416"/>
            <a:ext cx="4073611" cy="2880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CF184-48E9-7DBA-6E94-5634FB736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59416"/>
            <a:ext cx="4226011" cy="2880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ABB2A649-A14F-BF63-FBE5-BB12F836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FD00C48F-66FD-9752-97BB-4D16A9F86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U</a:t>
            </a:r>
            <a:r>
              <a:rPr lang="en" sz="3600" dirty="0"/>
              <a:t>K UFO History – What’s Been Going On?</a:t>
            </a:r>
            <a:endParaRPr sz="3600" dirty="0"/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9E2FB842-749D-9C38-7A81-746E9ECC894F}"/>
              </a:ext>
            </a:extLst>
          </p:cNvPr>
          <p:cNvSpPr txBox="1">
            <a:spLocks/>
          </p:cNvSpPr>
          <p:nvPr/>
        </p:nvSpPr>
        <p:spPr>
          <a:xfrm>
            <a:off x="2486891" y="1169101"/>
            <a:ext cx="3938736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Top 20 Most Common Times for UFO Sightings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226B8-6B13-3E9D-FA3D-D504970E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53" y="1633473"/>
            <a:ext cx="5565365" cy="318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9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 title="aokigahara-forest-dark-style (1)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7798" b="7806"/>
          <a:stretch/>
        </p:blipFill>
        <p:spPr>
          <a:xfrm>
            <a:off x="-3" y="54314"/>
            <a:ext cx="9144003" cy="5143501"/>
          </a:xfrm>
          <a:prstGeom prst="rect">
            <a:avLst/>
          </a:prstGeom>
        </p:spPr>
      </p:pic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74651" y="3538652"/>
            <a:ext cx="8278110" cy="1458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Chapter 1: 1980s to 1990s</a:t>
            </a:r>
            <a:br>
              <a:rPr lang="en" sz="4800" dirty="0"/>
            </a:br>
            <a:r>
              <a:rPr lang="en" sz="4000" dirty="0"/>
              <a:t>The Rendlesham Forest Incident</a:t>
            </a:r>
            <a:endParaRPr sz="4800" dirty="0"/>
          </a:p>
        </p:txBody>
      </p:sp>
      <p:pic>
        <p:nvPicPr>
          <p:cNvPr id="1026" name="Picture 2" descr="Green alien with big black eyes 3d render of alien. &quot;cartoon style&quot; Alien Stock Photo">
            <a:extLst>
              <a:ext uri="{FF2B5EF4-FFF2-40B4-BE49-F238E27FC236}">
                <a16:creationId xmlns:a16="http://schemas.microsoft.com/office/drawing/2014/main" id="{E4D65403-2512-C077-B990-F7F7FE4B6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ECF4E9"/>
              </a:clrFrom>
              <a:clrTo>
                <a:srgbClr val="ECF4E9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02"/>
          <a:stretch>
            <a:fillRect/>
          </a:stretch>
        </p:blipFill>
        <p:spPr bwMode="auto">
          <a:xfrm rot="20037302">
            <a:off x="3809530" y="1259122"/>
            <a:ext cx="895135" cy="9293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20+ Triangle Ufo Stock Photos, Pictures &amp; Royalty-Free ...">
            <a:extLst>
              <a:ext uri="{FF2B5EF4-FFF2-40B4-BE49-F238E27FC236}">
                <a16:creationId xmlns:a16="http://schemas.microsoft.com/office/drawing/2014/main" id="{9E195BC4-4938-6EB5-4681-6DAB7EE3C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5" t="8296" r="40008" b="50104"/>
          <a:stretch>
            <a:fillRect/>
          </a:stretch>
        </p:blipFill>
        <p:spPr bwMode="auto">
          <a:xfrm rot="19124144">
            <a:off x="1819164" y="1577927"/>
            <a:ext cx="1325866" cy="1057107"/>
          </a:xfrm>
          <a:prstGeom prst="ellipse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 title="dark-style-aokigahara-forest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183" name="Google Shape;183;p32"/>
          <p:cNvSpPr txBox="1">
            <a:spLocks noGrp="1"/>
          </p:cNvSpPr>
          <p:nvPr>
            <p:ph type="title" idx="4"/>
          </p:nvPr>
        </p:nvSpPr>
        <p:spPr>
          <a:xfrm>
            <a:off x="4046196" y="1097567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title" idx="5"/>
          </p:nvPr>
        </p:nvSpPr>
        <p:spPr>
          <a:xfrm>
            <a:off x="532281" y="1029900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767415" y="1494858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86" name="Google Shape;186;p32"/>
          <p:cNvCxnSpPr/>
          <p:nvPr/>
        </p:nvCxnSpPr>
        <p:spPr>
          <a:xfrm>
            <a:off x="4302696" y="155310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91" name="Google Shape;191;p32"/>
          <p:cNvSpPr txBox="1">
            <a:spLocks noGrp="1"/>
          </p:cNvSpPr>
          <p:nvPr>
            <p:ph type="title" idx="13"/>
          </p:nvPr>
        </p:nvSpPr>
        <p:spPr>
          <a:xfrm>
            <a:off x="4046196" y="2947254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14"/>
          </p:nvPr>
        </p:nvSpPr>
        <p:spPr>
          <a:xfrm>
            <a:off x="532281" y="2947254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95" name="Google Shape;195;p32"/>
          <p:cNvCxnSpPr/>
          <p:nvPr/>
        </p:nvCxnSpPr>
        <p:spPr>
          <a:xfrm>
            <a:off x="767415" y="3470454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96" name="Google Shape;196;p32"/>
          <p:cNvCxnSpPr/>
          <p:nvPr/>
        </p:nvCxnSpPr>
        <p:spPr>
          <a:xfrm>
            <a:off x="4303071" y="3470596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183C3E-FBDF-CADC-E42C-3ED26430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411" y="1134349"/>
            <a:ext cx="2656200" cy="178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E5226DF-65E0-1758-CA9F-13E5ACBA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81" y="1134349"/>
            <a:ext cx="2710599" cy="18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17;p35">
            <a:extLst>
              <a:ext uri="{FF2B5EF4-FFF2-40B4-BE49-F238E27FC236}">
                <a16:creationId xmlns:a16="http://schemas.microsoft.com/office/drawing/2014/main" id="{C30360A4-A309-2851-7739-9C19EC17C4B6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" sz="3600" dirty="0"/>
              <a:t>The Rendlesham Forest Incident</a:t>
            </a:r>
            <a:endParaRPr lang="en-GB" sz="3600" dirty="0"/>
          </a:p>
        </p:txBody>
      </p:sp>
      <p:pic>
        <p:nvPicPr>
          <p:cNvPr id="4106" name="Picture 10" descr="Salt marsh ">
            <a:extLst>
              <a:ext uri="{FF2B5EF4-FFF2-40B4-BE49-F238E27FC236}">
                <a16:creationId xmlns:a16="http://schemas.microsoft.com/office/drawing/2014/main" id="{72CC85CC-F9C3-9C51-07EE-BCEA32EAF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0" t="15606" r="14501" b="1378"/>
          <a:stretch>
            <a:fillRect/>
          </a:stretch>
        </p:blipFill>
        <p:spPr bwMode="auto">
          <a:xfrm>
            <a:off x="4905411" y="3119965"/>
            <a:ext cx="2656200" cy="17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36AF10E1-A385-C500-4A06-67FB2BF0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81" y="3134919"/>
            <a:ext cx="2751831" cy="17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EF72B3A-8E0C-E78F-AEF5-8E9AA122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73B0E2BB-F46E-C474-532B-4364EBFE6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5709" y="1260106"/>
            <a:ext cx="2151944" cy="357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What Did People See?</a:t>
            </a:r>
            <a:endParaRPr dirty="0"/>
          </a:p>
        </p:txBody>
      </p:sp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CA9C4A4F-B4B0-CBF4-473C-498C09359A81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1980s to 1990s – What Are People Seeing?</a:t>
            </a:r>
          </a:p>
        </p:txBody>
      </p:sp>
      <p:sp>
        <p:nvSpPr>
          <p:cNvPr id="5" name="Google Shape;203;p33">
            <a:extLst>
              <a:ext uri="{FF2B5EF4-FFF2-40B4-BE49-F238E27FC236}">
                <a16:creationId xmlns:a16="http://schemas.microsoft.com/office/drawing/2014/main" id="{E9742983-1ED7-7B51-D5E8-CED3F10A6ACD}"/>
              </a:ext>
            </a:extLst>
          </p:cNvPr>
          <p:cNvSpPr txBox="1">
            <a:spLocks/>
          </p:cNvSpPr>
          <p:nvPr/>
        </p:nvSpPr>
        <p:spPr>
          <a:xfrm>
            <a:off x="4490224" y="1260106"/>
            <a:ext cx="2207942" cy="39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What Did People Report?</a:t>
            </a: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847C6-1A3C-D72F-E0D8-2F1A53D4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" y="2181993"/>
            <a:ext cx="3382538" cy="218056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77ED3D9-B559-4A20-9F8C-070AE99B699C}"/>
              </a:ext>
            </a:extLst>
          </p:cNvPr>
          <p:cNvGrpSpPr/>
          <p:nvPr/>
        </p:nvGrpSpPr>
        <p:grpSpPr>
          <a:xfrm>
            <a:off x="4096214" y="1789267"/>
            <a:ext cx="4678979" cy="2998323"/>
            <a:chOff x="4572000" y="1792365"/>
            <a:chExt cx="4126064" cy="23319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85BD56-A087-BF34-C1DF-BF3615A17F55}"/>
                </a:ext>
              </a:extLst>
            </p:cNvPr>
            <p:cNvGrpSpPr/>
            <p:nvPr/>
          </p:nvGrpSpPr>
          <p:grpSpPr>
            <a:xfrm>
              <a:off x="4572000" y="1792365"/>
              <a:ext cx="3985605" cy="2331922"/>
              <a:chOff x="4572000" y="1792365"/>
              <a:chExt cx="3985605" cy="233192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A8D3CDE-D693-6F6A-A6FD-4EE9D57C1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0" y="1792365"/>
                <a:ext cx="3985605" cy="233192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79BC129-544C-F6B3-B296-924D50488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5681" y="2021840"/>
                <a:ext cx="891924" cy="151929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881CF8-9A6B-C7EB-B400-2A893A143BFB}"/>
                </a:ext>
              </a:extLst>
            </p:cNvPr>
            <p:cNvSpPr txBox="1"/>
            <p:nvPr/>
          </p:nvSpPr>
          <p:spPr>
            <a:xfrm>
              <a:off x="8154504" y="2021840"/>
              <a:ext cx="5435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b="1" dirty="0">
                  <a:solidFill>
                    <a:schemeClr val="tx1"/>
                  </a:solidFill>
                </a:rPr>
                <a:t>Triangle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516676"/>
      </p:ext>
    </p:extLst>
  </p:cSld>
  <p:clrMapOvr>
    <a:masterClrMapping/>
  </p:clrMapOvr>
</p:sld>
</file>

<file path=ppt/theme/theme1.xml><?xml version="1.0" encoding="utf-8"?>
<a:theme xmlns:a="http://schemas.openxmlformats.org/drawingml/2006/main" name="Horror Movie by Slidesgo">
  <a:themeElements>
    <a:clrScheme name="Simple Light">
      <a:dk1>
        <a:srgbClr val="FFFFFF"/>
      </a:dk1>
      <a:lt1>
        <a:srgbClr val="1B1B1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normal Day by Slidesgo">
  <a:themeElements>
    <a:clrScheme name="Simple Light">
      <a:dk1>
        <a:srgbClr val="000000"/>
      </a:dk1>
      <a:lt1>
        <a:srgbClr val="FFFFFF"/>
      </a:lt1>
      <a:dk2>
        <a:srgbClr val="CCFF00"/>
      </a:dk2>
      <a:lt2>
        <a:srgbClr val="666666"/>
      </a:lt2>
      <a:accent1>
        <a:srgbClr val="FFFFFF"/>
      </a:accent1>
      <a:accent2>
        <a:srgbClr val="000000"/>
      </a:accent2>
      <a:accent3>
        <a:srgbClr val="CCFF00"/>
      </a:accent3>
      <a:accent4>
        <a:srgbClr val="FFFFFF"/>
      </a:accent4>
      <a:accent5>
        <a:srgbClr val="000000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2432</TotalTime>
  <Words>1549</Words>
  <Application>Microsoft Office PowerPoint</Application>
  <PresentationFormat>On-screen Show (16:9)</PresentationFormat>
  <Paragraphs>215</Paragraphs>
  <Slides>36</Slides>
  <Notes>30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Calibri</vt:lpstr>
      <vt:lpstr>Manjari</vt:lpstr>
      <vt:lpstr>Prompt</vt:lpstr>
      <vt:lpstr>Darker Grotesque SemiBold</vt:lpstr>
      <vt:lpstr>Arial</vt:lpstr>
      <vt:lpstr>Roboto Condensed Light</vt:lpstr>
      <vt:lpstr>Nunito</vt:lpstr>
      <vt:lpstr>Roboto</vt:lpstr>
      <vt:lpstr>Wingdings</vt:lpstr>
      <vt:lpstr>Oswald</vt:lpstr>
      <vt:lpstr>Spartan</vt:lpstr>
      <vt:lpstr>Horror Movie by Slidesgo</vt:lpstr>
      <vt:lpstr>Paranormal Day by Slidesgo</vt:lpstr>
      <vt:lpstr>The UK’s UFO History</vt:lpstr>
      <vt:lpstr>What Do You Think?</vt:lpstr>
      <vt:lpstr>Agenda:</vt:lpstr>
      <vt:lpstr>PowerPoint Presentation</vt:lpstr>
      <vt:lpstr>UK UFO History – What’s Been Going On?</vt:lpstr>
      <vt:lpstr>UK UFO History – What’s Been Going On?</vt:lpstr>
      <vt:lpstr>Chapter 1: 1980s to 1990s The Rendlesham Forest Incident</vt:lpstr>
      <vt:lpstr>02</vt:lpstr>
      <vt:lpstr>PowerPoint Presentation</vt:lpstr>
      <vt:lpstr>1980s to 1990s – Real Pictures of UFOs?</vt:lpstr>
      <vt:lpstr>PowerPoint Presentation</vt:lpstr>
      <vt:lpstr>1990 to 2000 – What Happened?</vt:lpstr>
      <vt:lpstr>1990 to 2000 – The A7 Abduction Case?</vt:lpstr>
      <vt:lpstr>PowerPoint Presentation</vt:lpstr>
      <vt:lpstr>PowerPoint Presentation</vt:lpstr>
      <vt:lpstr>PowerPoint Presentation</vt:lpstr>
      <vt:lpstr>2000 to 2010 – That’s A Lot of Sightings!</vt:lpstr>
      <vt:lpstr>2000 to 2010 – UFOs Getting Media Attention</vt:lpstr>
      <vt:lpstr>PowerPoint Presentation</vt:lpstr>
      <vt:lpstr>PowerPoint Presentation</vt:lpstr>
      <vt:lpstr>2010 to 2020 – Is The Hype Starting To Fade?</vt:lpstr>
      <vt:lpstr>PowerPoint Presentation</vt:lpstr>
      <vt:lpstr>2020 to 2025 – Is There Something Going on?</vt:lpstr>
      <vt:lpstr>PowerPoint Presentation</vt:lpstr>
      <vt:lpstr>PowerPoint Presentation</vt:lpstr>
      <vt:lpstr>Bonus: Bloopers (Some Less Convincing Sightings!)</vt:lpstr>
      <vt:lpstr>PowerPoint Presentation</vt:lpstr>
      <vt:lpstr>Reflection, setbacks, further ideas on the project and my time at Digital Futures</vt:lpstr>
      <vt:lpstr>PowerPoint Presentation</vt:lpstr>
      <vt:lpstr>Resources / References</vt:lpstr>
      <vt:lpstr>Resources / References</vt:lpstr>
      <vt:lpstr>Resources / References</vt:lpstr>
      <vt:lpstr>Resources / References</vt:lpstr>
      <vt:lpstr>Resources / References</vt:lpstr>
      <vt:lpstr>Thanks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Saad Ahmed</dc:creator>
  <cp:lastModifiedBy>Saad Ahmed</cp:lastModifiedBy>
  <cp:revision>107</cp:revision>
  <dcterms:modified xsi:type="dcterms:W3CDTF">2025-08-22T14:50:15Z</dcterms:modified>
</cp:coreProperties>
</file>